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12"/>
  </p:notesMasterIdLst>
  <p:handoutMasterIdLst>
    <p:handoutMasterId r:id="rId13"/>
  </p:handoutMasterIdLst>
  <p:sldIdLst>
    <p:sldId id="303" r:id="rId2"/>
    <p:sldId id="937" r:id="rId3"/>
    <p:sldId id="954" r:id="rId4"/>
    <p:sldId id="955" r:id="rId5"/>
    <p:sldId id="957" r:id="rId6"/>
    <p:sldId id="934" r:id="rId7"/>
    <p:sldId id="943" r:id="rId8"/>
    <p:sldId id="956" r:id="rId9"/>
    <p:sldId id="958" r:id="rId10"/>
    <p:sldId id="704" r:id="rId11"/>
  </p:sldIdLst>
  <p:sldSz cx="12192000" cy="6858000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608013" indent="-1508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1217613" indent="-3032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827213" indent="-4556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2436813" indent="-6080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72AF2F"/>
    <a:srgbClr val="0000FF"/>
    <a:srgbClr val="C1E442"/>
    <a:srgbClr val="6600FF"/>
    <a:srgbClr val="FF3300"/>
    <a:srgbClr val="FFFFCC"/>
    <a:srgbClr val="C6D254"/>
    <a:srgbClr val="000000"/>
    <a:srgbClr val="5C88D0"/>
    <a:srgbClr val="2A6EA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806" autoAdjust="0"/>
    <p:restoredTop sz="97931" autoAdjust="0"/>
  </p:normalViewPr>
  <p:slideViewPr>
    <p:cSldViewPr snapToGrid="0">
      <p:cViewPr varScale="1">
        <p:scale>
          <a:sx n="93" d="100"/>
          <a:sy n="93" d="100"/>
        </p:scale>
        <p:origin x="91" y="40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>
        <p:scale>
          <a:sx n="200" d="100"/>
          <a:sy n="200" d="100"/>
        </p:scale>
        <p:origin x="278" y="-3830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AA78BAD3-FC21-4679-B770-3EA085F20603}" type="datetime1">
              <a:rPr lang="en-US"/>
              <a:pPr>
                <a:defRPr/>
              </a:pPr>
              <a:t>4/18/2024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17FF792-3EB9-44FA-9386-5606498586BD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13165291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BE730920-F8FB-4BAB-A0E2-B112E44812FA}" type="datetime1">
              <a:rPr lang="en-US"/>
              <a:pPr>
                <a:defRPr/>
              </a:pPr>
              <a:t>4/18/2024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27BB3565-DE1F-45E8-8B92-B6CEF3A5A93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81783051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6080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12176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8272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24368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304792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4523231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013" y="0"/>
            <a:ext cx="5145087" cy="6330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30"/>
            <a:ext cx="103632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10043" y="3839308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585" indent="0" algn="ctr">
              <a:buNone/>
              <a:defRPr/>
            </a:lvl2pPr>
            <a:lvl3pPr marL="1219170" indent="0" algn="ctr">
              <a:buNone/>
              <a:defRPr/>
            </a:lvl3pPr>
            <a:lvl4pPr marL="1828754" indent="0" algn="ctr">
              <a:buNone/>
              <a:defRPr/>
            </a:lvl4pPr>
            <a:lvl5pPr marL="2438339" indent="0" algn="ctr">
              <a:buNone/>
              <a:defRPr/>
            </a:lvl5pPr>
            <a:lvl6pPr marL="3047924" indent="0" algn="ctr">
              <a:buNone/>
              <a:defRPr/>
            </a:lvl6pPr>
            <a:lvl7pPr marL="3657509" indent="0" algn="ctr">
              <a:buNone/>
              <a:defRPr/>
            </a:lvl7pPr>
            <a:lvl8pPr marL="4267093" indent="0" algn="ctr">
              <a:buNone/>
              <a:defRPr/>
            </a:lvl8pPr>
            <a:lvl9pPr marL="4876678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30231849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609585" indent="-609585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623381228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9112251" cy="1143000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IE" dirty="0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609600" y="1600201"/>
            <a:ext cx="10972800" cy="4525963"/>
          </a:xfrm>
        </p:spPr>
        <p:txBody>
          <a:bodyPr/>
          <a:lstStyle/>
          <a:p>
            <a:pPr lvl="0"/>
            <a:endParaRPr lang="en-IE" noProof="0" dirty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>
          <a:xfrm>
            <a:off x="11410952" y="6483350"/>
            <a:ext cx="527049" cy="22225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8B78E712-7E90-46AF-8873-540771249AD5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130468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e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11113" y="6364288"/>
            <a:ext cx="8224837" cy="333374"/>
          </a:xfrm>
          <a:prstGeom prst="homePlate">
            <a:avLst>
              <a:gd name="adj" fmla="val 91600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sz="1333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652463" y="228600"/>
            <a:ext cx="9102725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47700" y="1454150"/>
            <a:ext cx="11183938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11113" y="6502232"/>
            <a:ext cx="7950201" cy="234950"/>
          </a:xfrm>
          <a:prstGeom prst="rect">
            <a:avLst/>
          </a:prstGeom>
          <a:noFill/>
        </p:spPr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33" spc="400" dirty="0">
                <a:solidFill>
                  <a:schemeClr val="bg1"/>
                </a:solidFill>
              </a:rPr>
              <a:t> </a:t>
            </a:r>
            <a:r>
              <a:rPr lang="en-GB" sz="1100" b="1" spc="300" dirty="0">
                <a:ea typeface="+mn-ea"/>
                <a:cs typeface="Arial" panose="020B0604020202020204" pitchFamily="34" charset="0"/>
              </a:rPr>
              <a:t>S5-241929, SA5#154,15 – 19 Apr 2024</a:t>
            </a:r>
          </a:p>
          <a:p>
            <a:pPr>
              <a:defRPr/>
            </a:pPr>
            <a:endParaRPr lang="en-GB" sz="1067" b="1" spc="400" dirty="0">
              <a:solidFill>
                <a:schemeClr val="bg1"/>
              </a:solidFill>
            </a:endParaRPr>
          </a:p>
        </p:txBody>
      </p:sp>
      <p:sp>
        <p:nvSpPr>
          <p:cNvPr id="1030" name="Rectangle 15"/>
          <p:cNvSpPr>
            <a:spLocks noChangeArrowheads="1"/>
          </p:cNvSpPr>
          <p:nvPr userDrawn="1"/>
        </p:nvSpPr>
        <p:spPr bwMode="auto">
          <a:xfrm>
            <a:off x="5448300" y="3303588"/>
            <a:ext cx="1238250" cy="29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333">
                <a:solidFill>
                  <a:schemeClr val="bg1"/>
                </a:solidFill>
              </a:rPr>
              <a:t>© 3GPP 2012</a:t>
            </a:r>
            <a:endParaRPr lang="en-GB" altLang="en-US" sz="1333"/>
          </a:p>
        </p:txBody>
      </p:sp>
      <p:pic>
        <p:nvPicPr>
          <p:cNvPr id="1031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98088" y="306388"/>
            <a:ext cx="1584325" cy="920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9918700" y="6462713"/>
            <a:ext cx="1027845" cy="256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67" dirty="0"/>
              <a:t>© 3GPP 2024</a:t>
            </a:r>
          </a:p>
        </p:txBody>
      </p:sp>
      <p:sp>
        <p:nvSpPr>
          <p:cNvPr id="12" name="Oval 11"/>
          <p:cNvSpPr/>
          <p:nvPr userDrawn="1"/>
        </p:nvSpPr>
        <p:spPr bwMode="auto">
          <a:xfrm>
            <a:off x="11079163" y="6364288"/>
            <a:ext cx="812800" cy="419100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435BA645-663C-49B9-8214-3A0DBAD6F1FF}" type="slidenum">
              <a:rPr lang="en-GB" altLang="en-US" sz="1333" b="1" smtClean="0"/>
              <a:pPr algn="ctr">
                <a:defRPr/>
              </a:pPr>
              <a:t>‹#›</a:t>
            </a:fld>
            <a:endParaRPr lang="en-GB" altLang="en-US" sz="1333" b="1"/>
          </a:p>
          <a:p>
            <a:pPr>
              <a:defRPr/>
            </a:pPr>
            <a:endParaRPr lang="en-GB" altLang="en-US" sz="1333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38" r:id="rId1"/>
    <p:sldLayoutId id="2147483936" r:id="rId2"/>
    <p:sldLayoutId id="2147483939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5pPr>
      <a:lvl6pPr marL="609585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6pPr>
      <a:lvl7pPr marL="1219170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7pPr>
      <a:lvl8pPr marL="1828754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8pPr>
      <a:lvl9pPr marL="2438339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9pPr>
    </p:titleStyle>
    <p:bodyStyle>
      <a:lvl1pPr marL="608013" indent="-608013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3700">
          <a:solidFill>
            <a:schemeClr val="tx1"/>
          </a:solidFill>
          <a:latin typeface="+mn-lt"/>
          <a:ea typeface="+mn-ea"/>
          <a:cs typeface="+mn-cs"/>
        </a:defRPr>
      </a:lvl1pPr>
      <a:lvl2pPr marL="989013" indent="-379413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Blip>
          <a:blip r:embed="rId7"/>
        </a:buBlip>
        <a:defRPr sz="3200">
          <a:solidFill>
            <a:schemeClr val="tx1"/>
          </a:solidFill>
          <a:latin typeface="+mn-lt"/>
        </a:defRPr>
      </a:lvl2pPr>
      <a:lvl3pPr marL="1522413" indent="-303213" algn="l" rtl="0" eaLnBrk="0" fontAlgn="base" hangingPunct="0">
        <a:spcBef>
          <a:spcPct val="20000"/>
        </a:spcBef>
        <a:spcAft>
          <a:spcPct val="0"/>
        </a:spcAft>
        <a:buBlip>
          <a:blip r:embed="rId8"/>
        </a:buBlip>
        <a:defRPr sz="2600">
          <a:solidFill>
            <a:schemeClr val="tx1"/>
          </a:solidFill>
          <a:latin typeface="+mn-lt"/>
        </a:defRPr>
      </a:lvl3pPr>
      <a:lvl4pPr marL="2132013" indent="-3032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00">
          <a:solidFill>
            <a:schemeClr val="tx1"/>
          </a:solidFill>
          <a:latin typeface="+mn-lt"/>
        </a:defRPr>
      </a:lvl4pPr>
      <a:lvl5pPr marL="2741613" indent="-3032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00">
          <a:solidFill>
            <a:schemeClr val="tx1"/>
          </a:solidFill>
          <a:latin typeface="+mn-lt"/>
        </a:defRPr>
      </a:lvl5pPr>
      <a:lvl6pPr marL="3352716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6pPr>
      <a:lvl7pPr marL="3962301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7pPr>
      <a:lvl8pPr marL="4571886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8pPr>
      <a:lvl9pPr marL="5181470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forge.3gpp.org/rep/all/5G_APIs" TargetMode="External"/><Relationship Id="rId7" Type="http://schemas.openxmlformats.org/officeDocument/2006/relationships/image" Target="../media/image9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hyperlink" Target="https://forge.3gpp.org/rep/sa5/MnS/-/tree/Rel-18/yang-models" TargetMode="External"/><Relationship Id="rId4" Type="http://schemas.openxmlformats.org/officeDocument/2006/relationships/hyperlink" Target="https://forge.3gpp.org/rep/sa5/MnS/-/tree/Rel-18/OpenAPI" TargetMode="Externa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portal.3gpp.org/Specifications.aspx?q=1&amp;series=22&amp;releases=all&amp;draft=False&amp;underCC=False&amp;withACC=False&amp;withBCC=False&amp;numberNYA=False" TargetMode="External"/><Relationship Id="rId2" Type="http://schemas.openxmlformats.org/officeDocument/2006/relationships/hyperlink" Target="https://forge.3gpp.org/rep/sa5/MnS/-/wikis/home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portal.3gpp.org/Specifications.aspx?q=1&amp;series=26&amp;releases=all&amp;draft=False&amp;underCC=False&amp;withACC=False&amp;withBCC=False&amp;numberNYA=False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054990" y="2501576"/>
            <a:ext cx="8621712" cy="1468438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48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br>
              <a:rPr lang="en-GB" sz="4800" dirty="0"/>
            </a:br>
            <a:r>
              <a:rPr lang="en-US" altLang="zh-CN" sz="4800" b="1" dirty="0"/>
              <a:t>SA5 Rel-18 and Rel-19 </a:t>
            </a:r>
            <a:br>
              <a:rPr lang="en-US" altLang="zh-CN" sz="4800" b="1" dirty="0"/>
            </a:br>
            <a:r>
              <a:rPr lang="en-US" altLang="zh-CN" sz="4800" b="1" dirty="0"/>
              <a:t>work progress </a:t>
            </a:r>
            <a:br>
              <a:rPr lang="en-GB" sz="4800" b="1" i="1" dirty="0"/>
            </a:br>
            <a:r>
              <a:rPr lang="en-GB" altLang="zh-CN" sz="2400" dirty="0">
                <a:latin typeface="Arial" pitchFamily="34" charset="0"/>
              </a:rPr>
              <a:t>SA5#</a:t>
            </a:r>
            <a:r>
              <a:rPr lang="fr-FR" altLang="zh-CN" sz="2400" dirty="0">
                <a:latin typeface="Arial" pitchFamily="34" charset="0"/>
              </a:rPr>
              <a:t>1</a:t>
            </a:r>
            <a:r>
              <a:rPr lang="en-US" altLang="zh-CN" sz="2400" dirty="0">
                <a:latin typeface="Arial" pitchFamily="34" charset="0"/>
              </a:rPr>
              <a:t>54</a:t>
            </a:r>
            <a:r>
              <a:rPr lang="fr-FR" altLang="zh-CN" sz="2400" dirty="0">
                <a:latin typeface="Arial" pitchFamily="34" charset="0"/>
              </a:rPr>
              <a:t>, 15 – 19</a:t>
            </a:r>
            <a:r>
              <a:rPr lang="en-US" altLang="zh-CN" sz="2400" dirty="0">
                <a:latin typeface="Arial" pitchFamily="34" charset="0"/>
              </a:rPr>
              <a:t> Apr, 2024</a:t>
            </a:r>
            <a:br>
              <a:rPr lang="fr-FR" sz="2400" dirty="0">
                <a:latin typeface="Arial" pitchFamily="34" charset="0"/>
              </a:rPr>
            </a:br>
            <a:endParaRPr lang="en-GB" sz="48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2098646" y="4339138"/>
            <a:ext cx="8534400" cy="175260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667" dirty="0"/>
            </a:br>
            <a:r>
              <a:rPr lang="en-US" altLang="en-US" sz="2400" dirty="0">
                <a:latin typeface="Arial" charset="0"/>
              </a:rPr>
              <a:t>Zou Lan, 3GPP </a:t>
            </a:r>
            <a:r>
              <a:rPr lang="en-GB" altLang="zh-CN" sz="2400" dirty="0">
                <a:latin typeface="Arial" charset="0"/>
              </a:rPr>
              <a:t>SA5 Chair, </a:t>
            </a:r>
            <a:r>
              <a:rPr lang="en-US" altLang="zh-CN" sz="2400" dirty="0">
                <a:latin typeface="Arial" charset="0"/>
              </a:rPr>
              <a:t>HUAWEI</a:t>
            </a:r>
          </a:p>
        </p:txBody>
      </p:sp>
    </p:spTree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22870" y="2787365"/>
            <a:ext cx="8221835" cy="519616"/>
          </a:xfrm>
        </p:spPr>
        <p:txBody>
          <a:bodyPr/>
          <a:lstStyle/>
          <a:p>
            <a:r>
              <a:rPr lang="sv-SE" sz="4400" dirty="0" err="1"/>
              <a:t>Thank</a:t>
            </a:r>
            <a:r>
              <a:rPr lang="sv-SE" sz="4400" dirty="0"/>
              <a:t> </a:t>
            </a:r>
            <a:r>
              <a:rPr lang="sv-SE" sz="4400" dirty="0" err="1"/>
              <a:t>you</a:t>
            </a:r>
            <a:r>
              <a:rPr lang="sv-SE" sz="4400" dirty="0"/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119548055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5602FD-AC55-4E33-8486-DDFB4E325D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Content</a:t>
            </a:r>
            <a:endParaRPr lang="zh-CN" alt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587A72E-7889-4E30-879E-9C4CCD3F17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altLang="zh-CN" dirty="0"/>
              <a:t>Release 18 progress update</a:t>
            </a:r>
          </a:p>
          <a:p>
            <a:r>
              <a:rPr lang="en-GB" altLang="zh-CN" dirty="0"/>
              <a:t>Release 19 </a:t>
            </a:r>
            <a:r>
              <a:rPr lang="en-US" altLang="zh-CN" dirty="0"/>
              <a:t>work plan</a:t>
            </a:r>
          </a:p>
          <a:p>
            <a:r>
              <a:rPr lang="en-US" altLang="zh-CN" dirty="0"/>
              <a:t>2024 SA5 meeting calendar </a:t>
            </a:r>
            <a:endParaRPr lang="en-GB" altLang="zh-CN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05863355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>
            <a:extLst>
              <a:ext uri="{FF2B5EF4-FFF2-40B4-BE49-F238E27FC236}">
                <a16:creationId xmlns:a16="http://schemas.microsoft.com/office/drawing/2014/main" id="{481FC46C-F12B-491F-ABA0-94861DB219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0651" y="0"/>
            <a:ext cx="9759950" cy="881743"/>
          </a:xfrm>
        </p:spPr>
        <p:txBody>
          <a:bodyPr/>
          <a:lstStyle/>
          <a:p>
            <a:pPr algn="l"/>
            <a:r>
              <a:rPr lang="en-US" sz="3600" dirty="0"/>
              <a:t>Overview of </a:t>
            </a:r>
            <a:r>
              <a:rPr lang="en-US" altLang="zh-CN" sz="3600" dirty="0"/>
              <a:t>Rel-18 </a:t>
            </a:r>
            <a:r>
              <a:rPr lang="en-US" sz="3600" dirty="0"/>
              <a:t>SA5 OAM WIs/SIs</a:t>
            </a:r>
          </a:p>
        </p:txBody>
      </p:sp>
      <p:sp>
        <p:nvSpPr>
          <p:cNvPr id="5" name="矩形 8">
            <a:extLst>
              <a:ext uri="{FF2B5EF4-FFF2-40B4-BE49-F238E27FC236}">
                <a16:creationId xmlns:a16="http://schemas.microsoft.com/office/drawing/2014/main" id="{C97A5456-95C0-4F6D-BAFA-0C57996A4AA9}"/>
              </a:ext>
            </a:extLst>
          </p:cNvPr>
          <p:cNvSpPr/>
          <p:nvPr/>
        </p:nvSpPr>
        <p:spPr>
          <a:xfrm>
            <a:off x="360000" y="671965"/>
            <a:ext cx="8762400" cy="276999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Arial" panose="020B0604020202020204" pitchFamily="34" charset="0"/>
              </a:rPr>
              <a:t>Altogether </a:t>
            </a:r>
            <a:r>
              <a:rPr lang="en-US" altLang="zh-CN" sz="1200" b="1" dirty="0">
                <a:solidFill>
                  <a:srgbClr val="FF0000"/>
                </a:solidFill>
                <a:latin typeface="Calibri"/>
                <a:ea typeface="宋体" panose="02010600030101010101" pitchFamily="2" charset="-122"/>
              </a:rPr>
              <a:t>50</a:t>
            </a:r>
            <a:r>
              <a:rPr kumimoji="0" lang="en-US" altLang="zh-CN" sz="1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Arial" panose="020B0604020202020204" pitchFamily="34" charset="0"/>
              </a:rPr>
              <a:t> WIs/Sis are completed , including </a:t>
            </a:r>
            <a:r>
              <a:rPr kumimoji="0" lang="en-US" altLang="zh-CN" sz="1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Arial" panose="020B0604020202020204" pitchFamily="34" charset="0"/>
              </a:rPr>
              <a:t>26</a:t>
            </a:r>
            <a:r>
              <a:rPr kumimoji="0" lang="en-US" altLang="zh-CN" sz="1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Arial" panose="020B0604020202020204" pitchFamily="34" charset="0"/>
              </a:rPr>
              <a:t> SIs and </a:t>
            </a:r>
            <a:r>
              <a:rPr kumimoji="0" lang="en-US" altLang="zh-CN" sz="1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Arial" panose="020B0604020202020204" pitchFamily="34" charset="0"/>
              </a:rPr>
              <a:t>24</a:t>
            </a:r>
            <a:r>
              <a:rPr kumimoji="0" lang="en-US" altLang="zh-CN" sz="1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Arial" panose="020B0604020202020204" pitchFamily="34" charset="0"/>
              </a:rPr>
              <a:t> Wis.</a:t>
            </a:r>
          </a:p>
        </p:txBody>
      </p:sp>
      <p:graphicFrame>
        <p:nvGraphicFramePr>
          <p:cNvPr id="6" name="表格 6">
            <a:extLst>
              <a:ext uri="{FF2B5EF4-FFF2-40B4-BE49-F238E27FC236}">
                <a16:creationId xmlns:a16="http://schemas.microsoft.com/office/drawing/2014/main" id="{986E8120-C6CF-4A3E-9916-C3E32D6723D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03156664"/>
              </p:ext>
            </p:extLst>
          </p:nvPr>
        </p:nvGraphicFramePr>
        <p:xfrm>
          <a:off x="120652" y="961356"/>
          <a:ext cx="5768949" cy="400261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8731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141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42764">
                  <a:extLst>
                    <a:ext uri="{9D8B030D-6E8A-4147-A177-3AD203B41FA5}">
                      <a16:colId xmlns:a16="http://schemas.microsoft.com/office/drawing/2014/main" val="3110116580"/>
                    </a:ext>
                  </a:extLst>
                </a:gridCol>
                <a:gridCol w="913531">
                  <a:extLst>
                    <a:ext uri="{9D8B030D-6E8A-4147-A177-3AD203B41FA5}">
                      <a16:colId xmlns:a16="http://schemas.microsoft.com/office/drawing/2014/main" val="3609828058"/>
                    </a:ext>
                  </a:extLst>
                </a:gridCol>
                <a:gridCol w="811217">
                  <a:extLst>
                    <a:ext uri="{9D8B030D-6E8A-4147-A177-3AD203B41FA5}">
                      <a16:colId xmlns:a16="http://schemas.microsoft.com/office/drawing/2014/main" val="2153679179"/>
                    </a:ext>
                  </a:extLst>
                </a:gridCol>
              </a:tblGrid>
              <a:tr h="172427">
                <a:tc gridSpan="5"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1050" b="1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 OAM&amp;P Studies</a:t>
                      </a:r>
                      <a:endParaRPr lang="zh-CN" sz="1050" b="1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rgbClr val="92D050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0"/>
                        </a:spcAft>
                      </a:pPr>
                      <a:endParaRPr lang="zh-CN" sz="1200" b="1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rgbClr val="92D05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35741">
                <a:tc gridSpan="5"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b="1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Intelligence and Automation</a:t>
                      </a:r>
                      <a:endParaRPr lang="zh-CN" sz="800" b="1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accent4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sz="105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98402"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7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  <a:endParaRPr lang="zh-CN" sz="7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7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(Completed) Study on enhancement of autonomous network levels</a:t>
                      </a:r>
                      <a:endParaRPr lang="zh-CN" sz="7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altLang="zh-CN" sz="7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China Mobile, Huawei</a:t>
                      </a:r>
                      <a:endParaRPr lang="zh-CN" sz="7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70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FS_eANL</a:t>
                      </a:r>
                      <a:endParaRPr lang="zh-CN" sz="7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SP-211446</a:t>
                      </a:r>
                      <a:endParaRPr lang="zh-CN" sz="7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978"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7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  <a:endParaRPr lang="zh-CN" sz="7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7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(Completed) Study on evaluation of autonomous network levels</a:t>
                      </a:r>
                      <a:endParaRPr lang="zh-CN" sz="7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altLang="zh-CN" sz="7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China Mobile, Huawei</a:t>
                      </a:r>
                      <a:endParaRPr lang="zh-CN" sz="7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7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FS_ANLEVA</a:t>
                      </a:r>
                      <a:endParaRPr lang="zh-CN" sz="7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70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SP-211445</a:t>
                      </a:r>
                      <a:endParaRPr lang="zh-CN" sz="7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3789"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7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</a:t>
                      </a:r>
                      <a:endParaRPr lang="zh-CN" sz="7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7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(Completed) </a:t>
                      </a:r>
                      <a:r>
                        <a:rPr lang="en-US" altLang="zh-CN" sz="7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Study on enhanced intent driven management services for mobile networks</a:t>
                      </a:r>
                      <a:endParaRPr lang="zh-CN" sz="7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altLang="zh-CN" sz="7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Huawei, Ericsson</a:t>
                      </a:r>
                      <a:endParaRPr lang="zh-CN" sz="7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700" kern="1200" dirty="0" err="1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FS_eIDMS_MN</a:t>
                      </a:r>
                      <a:endParaRPr lang="zh-CN" sz="7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70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SP-211450</a:t>
                      </a:r>
                      <a:endParaRPr lang="zh-CN" sz="7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98402"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7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</a:t>
                      </a:r>
                      <a:endParaRPr lang="zh-CN" sz="7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700" dirty="0"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(Completed) Study</a:t>
                      </a:r>
                      <a:r>
                        <a:rPr lang="en-US" altLang="zh-CN" sz="700" baseline="0" dirty="0"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altLang="zh-CN" sz="700" dirty="0"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on intent-driven management for network slicing</a:t>
                      </a:r>
                      <a:endParaRPr lang="zh-CN" sz="7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70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Ericsson, Huawei</a:t>
                      </a:r>
                      <a:endParaRPr lang="zh-CN" sz="7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70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FS_NETSLICE_IDMS</a:t>
                      </a:r>
                      <a:endParaRPr lang="zh-CN" sz="7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70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SP-220278</a:t>
                      </a:r>
                      <a:endParaRPr lang="zh-CN" sz="7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21066"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7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</a:t>
                      </a:r>
                      <a:endParaRPr lang="zh-CN" sz="7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7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(Completed) </a:t>
                      </a:r>
                      <a:r>
                        <a:rPr lang="en-US" altLang="zh-CN" sz="7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Study on AI/ ML management</a:t>
                      </a:r>
                    </a:p>
                  </a:txBody>
                  <a:tcPr marL="9525" marR="9525" marT="9525" marB="9525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7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Intel, NEC</a:t>
                      </a:r>
                      <a:endParaRPr lang="en-US" altLang="zh-CN" sz="7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7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FS_AIML_MGMT</a:t>
                      </a:r>
                      <a:endParaRPr lang="en-US" altLang="zh-CN" sz="7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700" kern="120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SP-211443</a:t>
                      </a:r>
                      <a:endParaRPr lang="en-US" altLang="zh-CN" sz="7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98402"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7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6</a:t>
                      </a:r>
                      <a:endParaRPr lang="zh-CN" sz="7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7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(Completed) Study on Enhancement of the management aspects related to NWDAF</a:t>
                      </a:r>
                      <a:endParaRPr lang="zh-CN" sz="7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700" kern="120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China Telecom</a:t>
                      </a:r>
                      <a:endParaRPr lang="zh-CN" sz="7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7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FS_MANWDAF</a:t>
                      </a:r>
                      <a:endParaRPr lang="zh-CN" sz="7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70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SP-211435</a:t>
                      </a:r>
                      <a:endParaRPr lang="zh-CN" sz="7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10976"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7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7</a:t>
                      </a:r>
                      <a:endParaRPr lang="zh-CN" sz="7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7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(Completed)  </a:t>
                      </a:r>
                      <a:r>
                        <a:rPr lang="en-US" altLang="zh-CN" sz="7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Study</a:t>
                      </a:r>
                      <a:r>
                        <a:rPr lang="en-US" altLang="zh-CN" sz="700" kern="1200" baseline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altLang="zh-CN" sz="7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on Fault Supervision Evolution </a:t>
                      </a:r>
                      <a:endParaRPr lang="zh-CN" sz="7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700" kern="120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China Mobile, Huawei</a:t>
                      </a:r>
                      <a:endParaRPr lang="zh-CN" sz="7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7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FS_FSEV</a:t>
                      </a:r>
                      <a:endParaRPr lang="zh-CN" sz="7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70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SP-220153</a:t>
                      </a:r>
                      <a:endParaRPr lang="zh-CN" sz="7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23789"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7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8</a:t>
                      </a:r>
                      <a:endParaRPr lang="zh-CN" sz="7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7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(Completed)Study on measurement data collection to support RAN intelligence</a:t>
                      </a:r>
                      <a:endParaRPr lang="zh-CN" sz="7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7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Intel,</a:t>
                      </a:r>
                      <a:r>
                        <a:rPr lang="en-US" altLang="zh-CN" sz="700" kern="1200" baseline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China Mobile</a:t>
                      </a:r>
                      <a:endParaRPr lang="zh-CN" sz="7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7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FS_MEDACO_RAN</a:t>
                      </a:r>
                      <a:endParaRPr lang="zh-CN" sz="7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7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SP-220488</a:t>
                      </a:r>
                      <a:endParaRPr lang="zh-CN" sz="7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  <a:tr h="135741">
                <a:tc gridSpan="5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altLang="zh-CN" sz="900" b="1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Management Architecture and Mechanisms</a:t>
                      </a:r>
                      <a:endParaRPr lang="zh-CN" sz="900" b="1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accent4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zh-CN" sz="105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35618"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7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9</a:t>
                      </a:r>
                      <a:endParaRPr lang="zh-CN" sz="7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7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(Completed) Study on Enhancement of service based management architecture</a:t>
                      </a:r>
                      <a:endParaRPr lang="zh-CN" altLang="zh-CN" sz="7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70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Huawei, Ericsson</a:t>
                      </a:r>
                      <a:endParaRPr lang="zh-CN" altLang="zh-CN" sz="7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70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FS_eSBMA</a:t>
                      </a:r>
                      <a:endParaRPr lang="zh-CN" altLang="zh-CN" sz="7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7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SP-211451</a:t>
                      </a:r>
                      <a:endParaRPr lang="zh-CN" altLang="zh-CN" sz="7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21066"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7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</a:t>
                      </a:r>
                      <a:endParaRPr lang="zh-CN" sz="7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7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(Completed) Study on Basic SBMA enabler enhancements</a:t>
                      </a:r>
                      <a:endParaRPr lang="zh-CN" altLang="zh-CN" sz="7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70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Nokia</a:t>
                      </a:r>
                      <a:endParaRPr lang="zh-CN" altLang="zh-CN" sz="7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70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FS_eSBMAe</a:t>
                      </a:r>
                      <a:endParaRPr lang="zh-CN" altLang="zh-CN" sz="7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70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S5-221506</a:t>
                      </a:r>
                      <a:endParaRPr lang="zh-CN" altLang="zh-CN" sz="7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121066"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7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11</a:t>
                      </a:r>
                      <a:endParaRPr lang="zh-CN" sz="7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7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(Completed) Study on Management Aspects of URLLC</a:t>
                      </a:r>
                      <a:endParaRPr lang="zh-CN" altLang="zh-CN" sz="7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70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China Unicom</a:t>
                      </a:r>
                      <a:endParaRPr lang="zh-CN" altLang="zh-CN" sz="7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70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FS_URLLC_Mgt</a:t>
                      </a:r>
                      <a:endParaRPr lang="zh-CN" altLang="zh-CN" sz="7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70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SP-220146</a:t>
                      </a:r>
                      <a:endParaRPr lang="zh-CN" altLang="zh-CN" sz="7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121066"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7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12</a:t>
                      </a:r>
                      <a:endParaRPr lang="zh-CN" sz="7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7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(Completed) Study on Management Aspects of 5GLAN</a:t>
                      </a:r>
                      <a:endParaRPr lang="zh-CN" altLang="zh-CN" sz="7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70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China Mobile</a:t>
                      </a:r>
                      <a:endParaRPr lang="zh-CN" altLang="zh-CN" sz="7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7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FS_5GLAN_Mgt</a:t>
                      </a:r>
                      <a:endParaRPr lang="zh-CN" altLang="zh-CN" sz="7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70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SP-220324</a:t>
                      </a:r>
                      <a:endParaRPr lang="zh-CN" altLang="zh-CN" sz="7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144130"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7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13</a:t>
                      </a:r>
                      <a:endParaRPr lang="zh-CN" sz="7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7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(Completed) Study on Management of Cloud Native Virtualized Network Function</a:t>
                      </a:r>
                      <a:endParaRPr lang="zh-CN" altLang="zh-CN" sz="7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70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China</a:t>
                      </a:r>
                      <a:r>
                        <a:rPr lang="en-US" altLang="zh-CN" sz="700" kern="1200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Mobile</a:t>
                      </a:r>
                      <a:endParaRPr lang="zh-CN" altLang="zh-CN" sz="7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7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FS_MCVNF</a:t>
                      </a:r>
                      <a:endParaRPr lang="zh-CN" altLang="zh-CN" sz="7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70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SP-220150</a:t>
                      </a:r>
                      <a:endParaRPr lang="zh-CN" altLang="zh-CN" sz="7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142297"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7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14</a:t>
                      </a:r>
                      <a:endParaRPr lang="zh-CN" sz="7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7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(Completed) Study on Management Aspects of 5G MOCN Network Sharing Phase2</a:t>
                      </a:r>
                      <a:endParaRPr lang="zh-CN" altLang="zh-CN" sz="7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70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China Unicom</a:t>
                      </a:r>
                      <a:endParaRPr lang="zh-CN" altLang="zh-CN" sz="7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70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FS_MANS_ph2</a:t>
                      </a:r>
                      <a:endParaRPr lang="zh-CN" altLang="zh-CN" sz="7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70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SP-220151</a:t>
                      </a:r>
                      <a:endParaRPr lang="zh-CN" altLang="zh-CN" sz="7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223789"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7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15</a:t>
                      </a:r>
                      <a:endParaRPr lang="zh-CN" altLang="en-US" sz="7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7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(Completed)</a:t>
                      </a:r>
                      <a:r>
                        <a:rPr lang="en-US" altLang="zh-CN" sz="700" kern="1200" baseline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altLang="zh-CN" sz="7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Study on continuous integration continuous delivery support for 3GPP NFs</a:t>
                      </a:r>
                      <a:endParaRPr lang="zh-CN" sz="7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70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Lenovo</a:t>
                      </a:r>
                      <a:endParaRPr lang="zh-CN" sz="7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70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FS_CICDNS</a:t>
                      </a:r>
                      <a:endParaRPr lang="zh-CN" sz="7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70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SP-211427</a:t>
                      </a:r>
                      <a:endParaRPr lang="zh-CN" sz="7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121066"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7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16</a:t>
                      </a:r>
                      <a:endParaRPr lang="zh-CN" altLang="en-US" sz="7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7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(Completed) Study on Management of Trace/MDT phase 2 </a:t>
                      </a:r>
                      <a:endParaRPr lang="zh-CN" sz="7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70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Nokia</a:t>
                      </a:r>
                      <a:endParaRPr lang="zh-CN" sz="7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7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FS_5GMDT_Ph2</a:t>
                      </a:r>
                      <a:endParaRPr lang="zh-CN" sz="7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70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SP-220152</a:t>
                      </a:r>
                      <a:endParaRPr lang="zh-CN" sz="7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198402"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7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17</a:t>
                      </a:r>
                      <a:endParaRPr lang="zh-CN" altLang="en-US" sz="7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700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(Completed)Study on YANG P</a:t>
                      </a:r>
                      <a:r>
                        <a:rPr lang="en-US" sz="7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USH (stopped at SA5#144e)</a:t>
                      </a:r>
                      <a:endParaRPr lang="zh-CN" sz="105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altLang="zh-CN" sz="70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Ericsson</a:t>
                      </a:r>
                      <a:endParaRPr lang="zh-CN" sz="105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altLang="zh-CN" sz="70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FS_YANG</a:t>
                      </a:r>
                      <a:endParaRPr lang="zh-CN" sz="105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altLang="zh-CN" sz="70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SP-200765</a:t>
                      </a:r>
                      <a:endParaRPr lang="zh-CN" sz="105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198402"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7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18</a:t>
                      </a:r>
                      <a:endParaRPr lang="zh-CN" altLang="en-US" sz="7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7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(Completed) Study on Management Aspects of IoT NTN Enhancements</a:t>
                      </a:r>
                      <a:endParaRPr lang="zh-CN" sz="7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9525" marR="9525" marT="9525" marB="9525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7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China Unicom</a:t>
                      </a:r>
                      <a:endParaRPr lang="zh-CN" sz="7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9525" marR="9525" marT="9525" marB="9525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7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FS_IOT_NTN</a:t>
                      </a:r>
                      <a:endParaRPr lang="zh-CN" sz="7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9525" marR="9525" marT="9525" marB="9525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7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SP-220490</a:t>
                      </a:r>
                      <a:endParaRPr lang="zh-CN" sz="7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9525" marR="9525" marT="9525" marB="9525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0"/>
                  </a:ext>
                </a:extLst>
              </a:tr>
              <a:tr h="145276"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7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19</a:t>
                      </a:r>
                      <a:endParaRPr lang="zh-CN" sz="7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9525" marR="9525" marT="9525" marB="9525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7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(Completed)  </a:t>
                      </a:r>
                      <a:r>
                        <a:rPr lang="en-US" altLang="zh-CN" sz="7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Study on Data management phase 2</a:t>
                      </a:r>
                      <a:endParaRPr lang="zh-CN" sz="7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9525" marR="9525" marT="9525" marB="9525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7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Nokia</a:t>
                      </a:r>
                      <a:endParaRPr lang="zh-CN" sz="7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9525" marR="9525" marT="9525" marB="9525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7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FS_MADCOL_ph2</a:t>
                      </a:r>
                      <a:endParaRPr lang="zh-CN" sz="7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9525" marR="9525" marT="9525" marB="9525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7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SP-220842</a:t>
                      </a:r>
                      <a:endParaRPr lang="zh-CN" sz="7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9525" marR="9525" marT="9525" marB="9525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2"/>
                  </a:ext>
                </a:extLst>
              </a:tr>
            </a:tbl>
          </a:graphicData>
        </a:graphic>
      </p:graphicFrame>
      <p:graphicFrame>
        <p:nvGraphicFramePr>
          <p:cNvPr id="7" name="表格 7">
            <a:extLst>
              <a:ext uri="{FF2B5EF4-FFF2-40B4-BE49-F238E27FC236}">
                <a16:creationId xmlns:a16="http://schemas.microsoft.com/office/drawing/2014/main" id="{057351A6-B330-46FB-9AD6-2EA3A8CC229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07865040"/>
              </p:ext>
            </p:extLst>
          </p:nvPr>
        </p:nvGraphicFramePr>
        <p:xfrm>
          <a:off x="120653" y="4942350"/>
          <a:ext cx="5768948" cy="1662113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770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2207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5516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9526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1939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19748">
                <a:tc gridSpan="5"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900" b="1" kern="12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Support of New Services</a:t>
                      </a:r>
                      <a:endParaRPr lang="zh-CN" sz="900" b="1" kern="120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accent4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zh-CN" sz="105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97423"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7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</a:t>
                      </a:r>
                      <a:endParaRPr lang="zh-CN" altLang="en-US" sz="7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7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(Completed)Study on enhancement of management of non-public networks</a:t>
                      </a:r>
                      <a:endParaRPr lang="zh-CN" altLang="en-US" sz="7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7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Huawei</a:t>
                      </a:r>
                      <a:endParaRPr lang="zh-CN" altLang="en-US" sz="7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7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FS_OAM_eNPN</a:t>
                      </a:r>
                      <a:endParaRPr lang="zh-CN" altLang="en-US" sz="7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7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SP-211436</a:t>
                      </a:r>
                      <a:endParaRPr lang="zh-CN" altLang="en-US" sz="7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06802"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7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21</a:t>
                      </a:r>
                      <a:endParaRPr lang="zh-CN" altLang="en-US" sz="7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7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(Completed) </a:t>
                      </a:r>
                      <a:r>
                        <a:rPr lang="en-US" altLang="zh-CN" sz="7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Study on new aspects of EE for 5G networks Phase 2</a:t>
                      </a:r>
                      <a:endParaRPr lang="zh-CN" sz="7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7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Huawei</a:t>
                      </a:r>
                    </a:p>
                  </a:txBody>
                  <a:tcPr marL="9525" marR="9525" marT="9525" marB="9525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7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FS_EE5G_Ph2</a:t>
                      </a:r>
                    </a:p>
                  </a:txBody>
                  <a:tcPr marL="9525" marR="9525" marT="9525" marB="9525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7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SP-211440</a:t>
                      </a:r>
                      <a:endParaRPr lang="zh-CN" altLang="en-US" sz="7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97423"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7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22</a:t>
                      </a:r>
                      <a:endParaRPr lang="zh-CN" altLang="en-US" sz="7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7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(Completed) </a:t>
                      </a:r>
                      <a:r>
                        <a:rPr lang="en-US" altLang="zh-CN" sz="7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Study on Network and Service Operations for Energy Utilities</a:t>
                      </a:r>
                      <a:endParaRPr lang="zh-CN" sz="7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7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Samsung</a:t>
                      </a:r>
                    </a:p>
                    <a:p>
                      <a:endParaRPr lang="zh-CN" altLang="en-US" sz="7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7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FS_NSOEU</a:t>
                      </a:r>
                      <a:endParaRPr lang="zh-CN" sz="7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7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SP-211622</a:t>
                      </a:r>
                      <a:endParaRPr lang="zh-CN" altLang="en-US" sz="7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06802"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7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23</a:t>
                      </a:r>
                      <a:endParaRPr lang="zh-CN" altLang="en-US" sz="7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en-US" altLang="zh-CN" sz="7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(Completed) Study </a:t>
                      </a:r>
                      <a:r>
                        <a:rPr lang="en-US" sz="7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on Key Quality Indicators(KQIs)for 5G service experience </a:t>
                      </a:r>
                    </a:p>
                  </a:txBody>
                  <a:tcPr marL="4763" marR="4763" marT="4763" marB="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70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Huawei</a:t>
                      </a:r>
                      <a:endParaRPr lang="zh-CN" altLang="en-US" sz="7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763" marR="4763" marT="4763" marB="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en-US" sz="7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FS_KQI_5G</a:t>
                      </a:r>
                    </a:p>
                  </a:txBody>
                  <a:tcPr marL="4763" marR="4763" marT="4763" marB="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7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SP-211433</a:t>
                      </a:r>
                      <a:endParaRPr lang="zh-CN" altLang="en-US" sz="7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06802"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7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24</a:t>
                      </a:r>
                      <a:endParaRPr lang="zh-CN" altLang="en-US" sz="7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7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(Completed)  Study on Deterministic Communication Service Assurance</a:t>
                      </a:r>
                      <a:endParaRPr lang="zh-CN" sz="7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altLang="zh-CN" sz="7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Huawei</a:t>
                      </a:r>
                      <a:endParaRPr lang="zh-CN" altLang="en-US" sz="7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7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FS_DCSA</a:t>
                      </a:r>
                      <a:endParaRPr lang="zh-CN" altLang="en-US" sz="7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7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SP-211442</a:t>
                      </a:r>
                      <a:endParaRPr lang="zh-CN" altLang="en-US" sz="7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97423"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7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25</a:t>
                      </a:r>
                      <a:endParaRPr lang="zh-CN" altLang="en-US" sz="7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7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(Completed) Study on management aspects of network slice management capability exposure</a:t>
                      </a:r>
                      <a:endParaRPr lang="zh-CN" sz="7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7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Alibaba</a:t>
                      </a:r>
                      <a:endParaRPr lang="zh-CN" altLang="en-US" sz="7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7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FS_NSCE</a:t>
                      </a:r>
                      <a:endParaRPr lang="zh-CN" sz="7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7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SP-220142</a:t>
                      </a:r>
                      <a:endParaRPr lang="zh-CN" altLang="en-US" sz="7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97423"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7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26</a:t>
                      </a:r>
                      <a:endParaRPr lang="zh-CN" altLang="en-US" sz="7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7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(Completed) </a:t>
                      </a:r>
                      <a:r>
                        <a:rPr lang="en-US" altLang="zh-CN" sz="7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Study on alignment with ETSI MEC for Edge computing management</a:t>
                      </a:r>
                      <a:endParaRPr lang="zh-CN" sz="7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7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Huawei</a:t>
                      </a:r>
                      <a:endParaRPr lang="zh-CN" altLang="en-US" sz="7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7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FS_MEC_ECM</a:t>
                      </a:r>
                      <a:endParaRPr lang="zh-CN" sz="7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7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SP-220147</a:t>
                      </a:r>
                      <a:endParaRPr lang="zh-CN" altLang="en-US" sz="7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graphicFrame>
        <p:nvGraphicFramePr>
          <p:cNvPr id="9" name="表格 5">
            <a:extLst>
              <a:ext uri="{FF2B5EF4-FFF2-40B4-BE49-F238E27FC236}">
                <a16:creationId xmlns:a16="http://schemas.microsoft.com/office/drawing/2014/main" id="{2217B092-2D56-4F02-988F-B285C6FE13F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08986620"/>
              </p:ext>
            </p:extLst>
          </p:nvPr>
        </p:nvGraphicFramePr>
        <p:xfrm>
          <a:off x="6052278" y="961356"/>
          <a:ext cx="5949224" cy="511307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2742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9543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0823">
                  <a:extLst>
                    <a:ext uri="{9D8B030D-6E8A-4147-A177-3AD203B41FA5}">
                      <a16:colId xmlns:a16="http://schemas.microsoft.com/office/drawing/2014/main" val="47629550"/>
                    </a:ext>
                  </a:extLst>
                </a:gridCol>
                <a:gridCol w="975845">
                  <a:extLst>
                    <a:ext uri="{9D8B030D-6E8A-4147-A177-3AD203B41FA5}">
                      <a16:colId xmlns:a16="http://schemas.microsoft.com/office/drawing/2014/main" val="3406308894"/>
                    </a:ext>
                  </a:extLst>
                </a:gridCol>
                <a:gridCol w="90969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68804">
                <a:tc gridSpan="5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1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r>
                        <a:rPr lang="en-GB" sz="1100" b="1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 Operations, Administration, Maintenance and Provisioning (OAM&amp;P)</a:t>
                      </a:r>
                      <a:r>
                        <a:rPr lang="en-GB" sz="105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zh-CN" sz="1600" b="1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rgbClr val="92D05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zh-CN" sz="1800" b="1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rgbClr val="92D05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5024">
                <a:tc gridSpan="5"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b="1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Intelligence and Automation</a:t>
                      </a:r>
                      <a:endParaRPr lang="zh-CN" sz="900" kern="120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accent4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9695"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8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1</a:t>
                      </a:r>
                      <a:endParaRPr lang="zh-CN" sz="8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8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(Completed) </a:t>
                      </a:r>
                      <a:r>
                        <a:rPr lang="en-US" sz="8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Self-Configuration of RAN </a:t>
                      </a:r>
                      <a:r>
                        <a:rPr lang="en-US" sz="800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Nes</a:t>
                      </a:r>
                      <a:endParaRPr lang="en-US" sz="8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8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China Mobile, Huawei</a:t>
                      </a:r>
                      <a:endParaRPr lang="zh-CN" altLang="en-US" sz="2000"/>
                    </a:p>
                  </a:txBody>
                  <a:tcPr marL="9525" marR="9525" marT="9525" marB="9525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8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RANSC</a:t>
                      </a:r>
                      <a:endParaRPr lang="zh-CN" sz="8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8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SP-211431</a:t>
                      </a:r>
                      <a:endParaRPr lang="zh-CN" sz="8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7464"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8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2</a:t>
                      </a:r>
                      <a:endParaRPr lang="zh-CN" altLang="en-US" sz="8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en-US" altLang="zh-CN" sz="8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(Completed) </a:t>
                      </a:r>
                      <a:r>
                        <a:rPr lang="en-US" altLang="zh-CN" sz="8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Management Data Analytics phase 2 </a:t>
                      </a:r>
                    </a:p>
                  </a:txBody>
                  <a:tcPr marL="9525" marR="9525" marT="9525" marB="9525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80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Intel, NEC</a:t>
                      </a:r>
                      <a:endParaRPr lang="zh-CN" altLang="en-US" sz="2000"/>
                    </a:p>
                  </a:txBody>
                  <a:tcPr marL="9525" marR="9525" marT="9525" marB="9525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en-US" altLang="zh-CN" sz="8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eMDAS_Ph2</a:t>
                      </a:r>
                      <a:endParaRPr lang="zh-CN" sz="8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SP-220981</a:t>
                      </a:r>
                      <a:endParaRPr lang="zh-CN" altLang="en-US" sz="800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43939380"/>
                  </a:ext>
                </a:extLst>
              </a:tr>
              <a:tr h="127464"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8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3</a:t>
                      </a:r>
                      <a:endParaRPr lang="zh-CN" sz="8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(Completed) </a:t>
                      </a:r>
                      <a:r>
                        <a:rPr lang="en-US" altLang="zh-CN" sz="8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AI/ML management</a:t>
                      </a:r>
                      <a:endParaRPr lang="zh-CN" sz="8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80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Intel, NEC</a:t>
                      </a:r>
                      <a:endParaRPr lang="zh-CN" altLang="en-US" sz="2000">
                        <a:solidFill>
                          <a:schemeClr val="tx1"/>
                        </a:solidFill>
                      </a:endParaRPr>
                    </a:p>
                  </a:txBody>
                  <a:tcPr marL="9525" marR="9525" marT="9525" marB="9525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en-US" altLang="zh-CN" sz="8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AIML_MGT</a:t>
                      </a:r>
                      <a:endParaRPr lang="zh-CN" sz="8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altLang="zh-CN" sz="8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SP-230335</a:t>
                      </a:r>
                      <a:endParaRPr lang="zh-CN" altLang="en-US" sz="800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61879106"/>
                  </a:ext>
                </a:extLst>
              </a:tr>
              <a:tr h="226220"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8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4</a:t>
                      </a:r>
                      <a:endParaRPr lang="zh-CN" altLang="en-US" sz="8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 defTabSz="1219170" rtl="0" eaLnBrk="1" fontAlgn="b" latinLnBrk="0" hangingPunct="1">
                        <a:spcAft>
                          <a:spcPts val="0"/>
                        </a:spcAft>
                      </a:pPr>
                      <a:r>
                        <a:rPr lang="en-US" sz="8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(Completed) Intent driven Management Service for Mobile Network phase 2 </a:t>
                      </a:r>
                    </a:p>
                  </a:txBody>
                  <a:tcPr marL="6350" marR="6350" marT="6350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8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Huawei, Ericsson</a:t>
                      </a:r>
                      <a:endParaRPr lang="zh-CN" altLang="en-US" sz="2000" dirty="0">
                        <a:solidFill>
                          <a:schemeClr val="tx1"/>
                        </a:solidFill>
                      </a:endParaRPr>
                    </a:p>
                  </a:txBody>
                  <a:tcPr marL="6350" marR="6350" marT="6350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8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IDMS_MN_ph2</a:t>
                      </a:r>
                      <a:endParaRPr lang="zh-CN" altLang="en-US" sz="8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 defTabSz="1219170" rtl="0" eaLnBrk="1" fontAlgn="b" latinLnBrk="0" hangingPunct="1">
                        <a:spcAft>
                          <a:spcPts val="0"/>
                        </a:spcAft>
                      </a:pPr>
                      <a:r>
                        <a:rPr lang="en-US" sz="8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SP-230180</a:t>
                      </a:r>
                    </a:p>
                  </a:txBody>
                  <a:tcPr marL="6350" marR="6350" marT="6350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34937300"/>
                  </a:ext>
                </a:extLst>
              </a:tr>
              <a:tr h="155024">
                <a:tc gridSpan="5"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b="1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Management Architecture and Mechanisms</a:t>
                      </a:r>
                      <a:endParaRPr lang="zh-CN" sz="900" kern="120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accent4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48949"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</a:t>
                      </a:r>
                      <a:endParaRPr lang="zh-CN" altLang="en-US" sz="8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(Completed) </a:t>
                      </a:r>
                      <a:r>
                        <a:rPr lang="en-US" sz="8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Service based management architecture </a:t>
                      </a:r>
                    </a:p>
                  </a:txBody>
                  <a:tcPr marL="6350" marR="6350" marT="6350" marB="0" anchor="b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80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Huawei,</a:t>
                      </a:r>
                      <a:r>
                        <a:rPr lang="zh-CN" altLang="en-US" sz="80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altLang="zh-CN" sz="80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Ericsson,</a:t>
                      </a:r>
                      <a:r>
                        <a:rPr lang="zh-CN" altLang="en-US" sz="80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altLang="zh-CN" sz="80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Nokia</a:t>
                      </a:r>
                      <a:endParaRPr lang="zh-CN" altLang="en-US" sz="2000">
                        <a:solidFill>
                          <a:schemeClr val="tx1"/>
                        </a:solidFill>
                      </a:endParaRPr>
                    </a:p>
                  </a:txBody>
                  <a:tcPr marL="6350" marR="6350" marT="6350" marB="0" anchor="b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eSBMA</a:t>
                      </a:r>
                      <a:endParaRPr lang="zh-CN" altLang="en-US" sz="8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SP-230174</a:t>
                      </a:r>
                    </a:p>
                  </a:txBody>
                  <a:tcPr marL="6350" marR="6350" marT="6350" marB="0" anchor="b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59492382"/>
                  </a:ext>
                </a:extLst>
              </a:tr>
              <a:tr h="127464"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6</a:t>
                      </a:r>
                      <a:endParaRPr lang="zh-CN" sz="8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(Completed) Network slicing provisioning rules</a:t>
                      </a:r>
                      <a:endParaRPr lang="zh-CN" sz="8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8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Ericsson </a:t>
                      </a:r>
                      <a:endParaRPr lang="zh-CN" altLang="en-US" sz="2000"/>
                    </a:p>
                  </a:txBody>
                  <a:tcPr marL="9525" marR="9525" marT="9525" marB="9525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NSRULE</a:t>
                      </a:r>
                      <a:endParaRPr lang="zh-CN" altLang="en-US" sz="8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8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SP-211449</a:t>
                      </a:r>
                      <a:endParaRPr lang="zh-CN" altLang="zh-CN" sz="8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27464"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8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7</a:t>
                      </a:r>
                      <a:endParaRPr lang="zh-CN" sz="8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(Completed) </a:t>
                      </a:r>
                      <a:r>
                        <a:rPr lang="en-US" altLang="zh-CN" sz="8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Network slice provisioning enhancement</a:t>
                      </a:r>
                      <a:endParaRPr lang="zh-CN" sz="8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80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Samsung</a:t>
                      </a:r>
                      <a:endParaRPr lang="zh-CN" altLang="en-US" sz="2000"/>
                    </a:p>
                  </a:txBody>
                  <a:tcPr marL="9525" marR="9525" marT="9525" marB="9525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eNETSLICE_PRO</a:t>
                      </a:r>
                      <a:endParaRPr lang="zh-CN" altLang="en-US" sz="8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8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SP-211434</a:t>
                      </a:r>
                      <a:endParaRPr lang="zh-CN" altLang="zh-CN" sz="8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08453416"/>
                  </a:ext>
                </a:extLst>
              </a:tr>
              <a:tr h="127464"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8</a:t>
                      </a:r>
                      <a:endParaRPr lang="zh-CN" altLang="en-US" sz="8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(Completed) Management of Trace/MDT phase 2 </a:t>
                      </a:r>
                    </a:p>
                  </a:txBody>
                  <a:tcPr marL="9525" marR="9525" marT="9525" marB="9525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8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Nokia</a:t>
                      </a:r>
                      <a:endParaRPr lang="zh-CN" altLang="en-US" sz="2000"/>
                    </a:p>
                  </a:txBody>
                  <a:tcPr marL="9525" marR="9525" marT="9525" marB="9525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5GMDT_Ph2</a:t>
                      </a:r>
                      <a:endParaRPr lang="zh-CN" altLang="en-US" sz="8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SP-221163</a:t>
                      </a:r>
                      <a:endParaRPr lang="zh-CN" altLang="zh-CN" sz="8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3857364"/>
                  </a:ext>
                </a:extLst>
              </a:tr>
              <a:tr h="127464"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9</a:t>
                      </a:r>
                      <a:endParaRPr lang="zh-CN" sz="8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(Completed) </a:t>
                      </a:r>
                      <a:r>
                        <a:rPr lang="en-US" altLang="zh-CN" sz="8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5G performance measurements and KPIs phase 3</a:t>
                      </a:r>
                      <a:endParaRPr lang="zh-CN" sz="8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80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China Telecom, Intel</a:t>
                      </a:r>
                      <a:endParaRPr lang="zh-CN" altLang="en-US" sz="2000"/>
                    </a:p>
                  </a:txBody>
                  <a:tcPr marL="9525" marR="9525" marT="9525" marB="9525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PM_KPI_5G_Ph3</a:t>
                      </a:r>
                      <a:endParaRPr lang="zh-CN" altLang="en-US" sz="8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SP-220489</a:t>
                      </a:r>
                      <a:endParaRPr lang="zh-CN" altLang="zh-CN" sz="8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49257668"/>
                  </a:ext>
                </a:extLst>
              </a:tr>
              <a:tr h="127464"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8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10</a:t>
                      </a:r>
                      <a:endParaRPr lang="zh-CN" sz="8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8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(Completed) Enhancement of </a:t>
                      </a:r>
                      <a:r>
                        <a:rPr lang="en-GB" altLang="zh-CN" sz="8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QoE</a:t>
                      </a:r>
                      <a:r>
                        <a:rPr lang="en-GB" altLang="zh-CN" sz="8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Measurement Collection</a:t>
                      </a:r>
                      <a:endParaRPr lang="zh-CN" sz="8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80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Ericsson</a:t>
                      </a:r>
                      <a:endParaRPr lang="zh-CN" altLang="en-US" sz="2000"/>
                    </a:p>
                  </a:txBody>
                  <a:tcPr marL="9525" marR="9525" marT="9525" marB="9525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eQoE</a:t>
                      </a:r>
                      <a:endParaRPr lang="zh-CN" altLang="en-US" sz="8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SP-200193</a:t>
                      </a:r>
                      <a:endParaRPr lang="zh-CN" altLang="zh-CN" sz="8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17441265"/>
                  </a:ext>
                </a:extLst>
              </a:tr>
              <a:tr h="127464"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11</a:t>
                      </a:r>
                      <a:endParaRPr lang="zh-CN" sz="8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(Completed)  Additional NRM features phase 2 </a:t>
                      </a:r>
                    </a:p>
                  </a:txBody>
                  <a:tcPr marL="9525" marR="9525" marT="9525" marB="9525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8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Nokia</a:t>
                      </a:r>
                      <a:endParaRPr lang="zh-CN" altLang="en-US" sz="2000"/>
                    </a:p>
                  </a:txBody>
                  <a:tcPr marL="9525" marR="9525" marT="9525" marB="9525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AdNRM_ph2</a:t>
                      </a:r>
                      <a:endParaRPr lang="zh-CN" altLang="en-US" sz="8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8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SP-220351</a:t>
                      </a:r>
                      <a:endParaRPr lang="zh-CN" altLang="zh-CN" sz="8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50876"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8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12</a:t>
                      </a:r>
                      <a:endParaRPr lang="zh-CN" altLang="en-US" sz="8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 defTabSz="1219170" rtl="0" eaLnBrk="1" fontAlgn="b" latinLnBrk="0" hangingPunct="1">
                        <a:spcAft>
                          <a:spcPts val="0"/>
                        </a:spcAft>
                      </a:pPr>
                      <a:r>
                        <a:rPr lang="en-US" sz="8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(Completed) Management Aspects related to NWDAF </a:t>
                      </a:r>
                    </a:p>
                  </a:txBody>
                  <a:tcPr marL="6350" marR="6350" marT="6350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8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China telecom</a:t>
                      </a:r>
                      <a:endParaRPr lang="zh-CN" altLang="en-US" sz="2000" dirty="0">
                        <a:solidFill>
                          <a:schemeClr val="tx1"/>
                        </a:solidFill>
                      </a:endParaRPr>
                    </a:p>
                  </a:txBody>
                  <a:tcPr marL="6350" marR="6350" marT="6350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8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MANWDAF</a:t>
                      </a:r>
                      <a:endParaRPr lang="zh-CN" altLang="en-US" sz="8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 defTabSz="1219170" rtl="0" eaLnBrk="1" fontAlgn="b" latinLnBrk="0" hangingPunct="1">
                        <a:spcAft>
                          <a:spcPts val="0"/>
                        </a:spcAft>
                      </a:pPr>
                      <a:r>
                        <a:rPr lang="en-US" sz="8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SP-230181</a:t>
                      </a:r>
                    </a:p>
                  </a:txBody>
                  <a:tcPr marL="6350" marR="6350" marT="6350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07155363"/>
                  </a:ext>
                </a:extLst>
              </a:tr>
              <a:tr h="127464"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13</a:t>
                      </a:r>
                      <a:endParaRPr lang="zh-CN" sz="8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(Completed)  Enhanced Edge Computing Management</a:t>
                      </a:r>
                      <a:endParaRPr lang="zh-CN" sz="8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8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Samsung,</a:t>
                      </a:r>
                      <a:r>
                        <a:rPr lang="en-US" altLang="zh-CN" sz="800" kern="1200" baseline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Intel</a:t>
                      </a:r>
                      <a:endParaRPr lang="zh-CN" altLang="en-US" sz="2000"/>
                    </a:p>
                  </a:txBody>
                  <a:tcPr marL="9525" marR="9525" marT="9525" marB="9525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eECM</a:t>
                      </a:r>
                      <a:endParaRPr lang="zh-CN" altLang="en-US" sz="8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8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SP-220154</a:t>
                      </a:r>
                      <a:endParaRPr lang="zh-CN" altLang="zh-CN" sz="8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6220"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14</a:t>
                      </a:r>
                      <a:endParaRPr lang="zh-CN" altLang="en-US" sz="8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(Completed) Management Aspect of 5GLAN</a:t>
                      </a:r>
                    </a:p>
                  </a:txBody>
                  <a:tcPr marL="6350" marR="6350" marT="6350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8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China Mobile Com. Corporation</a:t>
                      </a:r>
                      <a:endParaRPr lang="zh-CN" altLang="en-US" sz="2000" dirty="0">
                        <a:solidFill>
                          <a:schemeClr val="tx1"/>
                        </a:solidFill>
                      </a:endParaRPr>
                    </a:p>
                  </a:txBody>
                  <a:tcPr marL="6350" marR="6350" marT="6350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5GLAN_Mgt</a:t>
                      </a:r>
                      <a:endParaRPr lang="zh-CN" altLang="en-US" sz="8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SP-230175</a:t>
                      </a:r>
                    </a:p>
                  </a:txBody>
                  <a:tcPr marL="6350" marR="6350" marT="6350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0201879"/>
                  </a:ext>
                </a:extLst>
              </a:tr>
              <a:tr h="127464"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15</a:t>
                      </a:r>
                      <a:endParaRPr lang="zh-CN" altLang="en-US" sz="8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(Completed) </a:t>
                      </a:r>
                      <a:r>
                        <a:rPr lang="en-US" sz="8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Management Aspects of NTN</a:t>
                      </a:r>
                    </a:p>
                  </a:txBody>
                  <a:tcPr marL="6350" marR="6350" marT="6350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8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China </a:t>
                      </a:r>
                      <a:r>
                        <a:rPr lang="en-US" sz="8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Unicom,CATT</a:t>
                      </a:r>
                      <a:endParaRPr lang="zh-CN" altLang="en-US" sz="2000" dirty="0">
                        <a:solidFill>
                          <a:schemeClr val="tx1"/>
                        </a:solidFill>
                      </a:endParaRPr>
                    </a:p>
                  </a:txBody>
                  <a:tcPr marL="6350" marR="6350" marT="6350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OAM_NTN</a:t>
                      </a:r>
                      <a:endParaRPr lang="zh-CN" altLang="en-US" sz="8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SP-230183</a:t>
                      </a:r>
                    </a:p>
                  </a:txBody>
                  <a:tcPr marL="6350" marR="6350" marT="6350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23995143"/>
                  </a:ext>
                </a:extLst>
              </a:tr>
              <a:tr h="127464"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8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16</a:t>
                      </a:r>
                      <a:endParaRPr lang="zh-CN" sz="8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(Completed) methodology for deprecation</a:t>
                      </a:r>
                      <a:endParaRPr lang="zh-CN" sz="8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80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Ericsson</a:t>
                      </a:r>
                      <a:endParaRPr lang="zh-CN" altLang="en-US" sz="2000"/>
                    </a:p>
                  </a:txBody>
                  <a:tcPr marL="9525" marR="9525" marT="9525" marB="9525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OAM_MetDep</a:t>
                      </a:r>
                      <a:endParaRPr lang="zh-CN" altLang="en-US" sz="8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8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SP-220843</a:t>
                      </a:r>
                      <a:endParaRPr lang="zh-CN" altLang="zh-CN" sz="8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26220"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17</a:t>
                      </a:r>
                      <a:endParaRPr lang="zh-CN" altLang="en-US" sz="8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(Completed)  </a:t>
                      </a:r>
                      <a:r>
                        <a:rPr lang="en-US" sz="8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Management of cloud-native Virtualized Network Functions</a:t>
                      </a:r>
                    </a:p>
                  </a:txBody>
                  <a:tcPr marL="6350" marR="6350" marT="6350" marB="0" anchor="b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China </a:t>
                      </a:r>
                      <a:r>
                        <a:rPr lang="en-US" altLang="zh-CN" sz="8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Mobile,Huawei,AsiaInfo</a:t>
                      </a:r>
                      <a:endParaRPr lang="zh-CN" altLang="en-US" sz="8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b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MCVNF</a:t>
                      </a:r>
                      <a:endParaRPr lang="zh-CN" altLang="en-US" sz="8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SP-230764</a:t>
                      </a:r>
                      <a:endParaRPr lang="en-US" sz="8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b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4291887"/>
                  </a:ext>
                </a:extLst>
              </a:tr>
              <a:tr h="127072"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18</a:t>
                      </a:r>
                      <a:endParaRPr lang="zh-CN" altLang="en-US" sz="8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(Completed) </a:t>
                      </a:r>
                      <a:r>
                        <a:rPr lang="en-US" sz="8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Management Aspect of 5G Network Sharing Phase2</a:t>
                      </a:r>
                    </a:p>
                  </a:txBody>
                  <a:tcPr marL="6350" marR="6350" marT="6350" marB="0" anchor="b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China Unicom, Ericsson</a:t>
                      </a:r>
                      <a:endParaRPr lang="zh-CN" altLang="en-US" sz="8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b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MANS_ph2</a:t>
                      </a:r>
                      <a:endParaRPr lang="zh-CN" altLang="en-US" sz="8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SP-230629</a:t>
                      </a:r>
                    </a:p>
                  </a:txBody>
                  <a:tcPr marL="6350" marR="6350" marT="6350" marB="0" anchor="b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82796383"/>
                  </a:ext>
                </a:extLst>
              </a:tr>
              <a:tr h="155215"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19</a:t>
                      </a:r>
                      <a:endParaRPr lang="zh-CN" altLang="en-US" sz="8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(Completed)  </a:t>
                      </a:r>
                      <a:r>
                        <a:rPr lang="en-US" sz="8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Management Aspects of URLLC</a:t>
                      </a:r>
                    </a:p>
                  </a:txBody>
                  <a:tcPr marL="6350" marR="6350" marT="6350" marB="0" anchor="b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China Unicom</a:t>
                      </a:r>
                      <a:endParaRPr lang="zh-CN" altLang="en-US" sz="8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b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URLLC_Mgt</a:t>
                      </a:r>
                      <a:endParaRPr lang="zh-CN" altLang="en-US" sz="8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SP-230631</a:t>
                      </a:r>
                    </a:p>
                  </a:txBody>
                  <a:tcPr marL="6350" marR="6350" marT="6350" marB="0" anchor="b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47114006"/>
                  </a:ext>
                </a:extLst>
              </a:tr>
              <a:tr h="155215"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i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</a:t>
                      </a:r>
                      <a:endParaRPr lang="zh-CN" altLang="en-US" sz="800" i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(Completed) </a:t>
                      </a:r>
                      <a:r>
                        <a:rPr lang="en-US" altLang="zh-CN" sz="800" i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800" i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Management aspects of 5G system supporting satellite backhaul</a:t>
                      </a:r>
                    </a:p>
                  </a:txBody>
                  <a:tcPr marL="6350" marR="6350" marT="6350" marB="0" anchor="b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i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China Telecom</a:t>
                      </a:r>
                      <a:endParaRPr lang="zh-CN" altLang="en-US" sz="800" i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b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i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OAM_5GSATB</a:t>
                      </a:r>
                      <a:endParaRPr lang="zh-CN" altLang="en-US" sz="800" i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i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SP-231445</a:t>
                      </a:r>
                    </a:p>
                  </a:txBody>
                  <a:tcPr marL="6350" marR="6350" marT="6350" marB="0" anchor="b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41812965"/>
                  </a:ext>
                </a:extLst>
              </a:tr>
              <a:tr h="155024">
                <a:tc gridSpan="5"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b="1" kern="12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Support of New Services</a:t>
                      </a:r>
                      <a:endParaRPr lang="zh-CN" sz="1000" kern="120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accent4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27464"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21</a:t>
                      </a:r>
                      <a:endParaRPr lang="zh-CN" sz="8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(Completed)  </a:t>
                      </a:r>
                      <a:r>
                        <a:rPr lang="en-US" altLang="zh-CN" sz="8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Access control for management service </a:t>
                      </a:r>
                    </a:p>
                  </a:txBody>
                  <a:tcPr marL="9525" marR="9525" marT="9525" marB="9525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80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Nokia</a:t>
                      </a:r>
                      <a:endParaRPr lang="zh-CN" altLang="en-US" sz="2000"/>
                    </a:p>
                  </a:txBody>
                  <a:tcPr marL="9525" marR="9525" marT="9525" marB="9525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MSAC</a:t>
                      </a:r>
                      <a:endParaRPr lang="zh-CN" altLang="en-US" sz="8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SP-210859</a:t>
                      </a:r>
                      <a:endParaRPr lang="zh-CN" altLang="zh-CN" sz="8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37838449"/>
                  </a:ext>
                </a:extLst>
              </a:tr>
              <a:tr h="127464"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8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22</a:t>
                      </a:r>
                      <a:endParaRPr lang="zh-CN" sz="8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(Completed) Enhancements of EE for 5G Phase 2</a:t>
                      </a:r>
                      <a:endParaRPr lang="zh-CN" sz="8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8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Huawei</a:t>
                      </a:r>
                      <a:endParaRPr lang="zh-CN" sz="8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EE5GPLUS_Ph2</a:t>
                      </a:r>
                      <a:endParaRPr lang="zh-CN" altLang="en-US" sz="8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8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SP-211441</a:t>
                      </a:r>
                      <a:endParaRPr lang="zh-CN" altLang="zh-CN" sz="8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52782"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8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23</a:t>
                      </a:r>
                      <a:endParaRPr lang="zh-CN" altLang="en-US" sz="8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 defTabSz="1219170" rtl="0" eaLnBrk="1" fontAlgn="b" latinLnBrk="0" hangingPunct="1">
                        <a:spcAft>
                          <a:spcPts val="0"/>
                        </a:spcAft>
                      </a:pPr>
                      <a:r>
                        <a:rPr lang="en-US" altLang="zh-CN" sz="8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(Completed) </a:t>
                      </a:r>
                      <a:r>
                        <a:rPr lang="en-US" sz="8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Management of non-public networks phase 2</a:t>
                      </a:r>
                    </a:p>
                  </a:txBody>
                  <a:tcPr marL="6350" marR="6350" marT="6350" marB="0" anchor="b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 defTabSz="1219170" rtl="0" eaLnBrk="1" fontAlgn="b" latinLnBrk="0" hangingPunct="1">
                        <a:spcAft>
                          <a:spcPts val="0"/>
                        </a:spcAft>
                      </a:pPr>
                      <a:r>
                        <a:rPr lang="en-US" sz="8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Huawei</a:t>
                      </a:r>
                    </a:p>
                  </a:txBody>
                  <a:tcPr marL="6350" marR="6350" marT="6350" marB="0" anchor="b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OAM_NPN_Ph2</a:t>
                      </a:r>
                      <a:endParaRPr lang="zh-CN" altLang="en-US" sz="8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8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SP-230184</a:t>
                      </a:r>
                      <a:endParaRPr lang="zh-CN" altLang="zh-CN" sz="8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00419553"/>
                  </a:ext>
                </a:extLst>
              </a:tr>
              <a:tr h="152782"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24</a:t>
                      </a:r>
                      <a:endParaRPr lang="zh-CN" altLang="en-US" sz="8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(Completed) </a:t>
                      </a:r>
                      <a:r>
                        <a:rPr lang="en-US" sz="8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Network and Service Operations for Energy Utilities</a:t>
                      </a:r>
                    </a:p>
                  </a:txBody>
                  <a:tcPr marL="6350" marR="6350" marT="6350" marB="0" anchor="b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Samsung</a:t>
                      </a:r>
                    </a:p>
                  </a:txBody>
                  <a:tcPr marL="6350" marR="6350" marT="6350" marB="0" anchor="b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NSOEU</a:t>
                      </a:r>
                      <a:endParaRPr lang="zh-CN" altLang="en-US" sz="8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SP-230632</a:t>
                      </a:r>
                      <a:endParaRPr lang="zh-CN" altLang="zh-CN" sz="8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7702311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53884201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>
            <a:extLst>
              <a:ext uri="{FF2B5EF4-FFF2-40B4-BE49-F238E27FC236}">
                <a16:creationId xmlns:a16="http://schemas.microsoft.com/office/drawing/2014/main" id="{F56E086D-C9A3-40BA-BBA5-483DCDE824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0651" y="0"/>
            <a:ext cx="9759950" cy="881743"/>
          </a:xfrm>
        </p:spPr>
        <p:txBody>
          <a:bodyPr/>
          <a:lstStyle/>
          <a:p>
            <a:pPr algn="l"/>
            <a:r>
              <a:rPr lang="en-US" sz="3600" dirty="0"/>
              <a:t>Overview of </a:t>
            </a:r>
            <a:r>
              <a:rPr lang="en-US" altLang="zh-CN" sz="3600" dirty="0"/>
              <a:t>SA5 5G specifications</a:t>
            </a:r>
            <a:endParaRPr lang="en-US" sz="3600" dirty="0"/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8CF63A82-CD9C-489A-949E-AF9E919688D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74684721"/>
              </p:ext>
            </p:extLst>
          </p:nvPr>
        </p:nvGraphicFramePr>
        <p:xfrm>
          <a:off x="7622557" y="655969"/>
          <a:ext cx="4088103" cy="515721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81246">
                  <a:extLst>
                    <a:ext uri="{9D8B030D-6E8A-4147-A177-3AD203B41FA5}">
                      <a16:colId xmlns:a16="http://schemas.microsoft.com/office/drawing/2014/main" val="885136215"/>
                    </a:ext>
                  </a:extLst>
                </a:gridCol>
                <a:gridCol w="2022733">
                  <a:extLst>
                    <a:ext uri="{9D8B030D-6E8A-4147-A177-3AD203B41FA5}">
                      <a16:colId xmlns:a16="http://schemas.microsoft.com/office/drawing/2014/main" val="97886377"/>
                    </a:ext>
                  </a:extLst>
                </a:gridCol>
                <a:gridCol w="1684124">
                  <a:extLst>
                    <a:ext uri="{9D8B030D-6E8A-4147-A177-3AD203B41FA5}">
                      <a16:colId xmlns:a16="http://schemas.microsoft.com/office/drawing/2014/main" val="3545467272"/>
                    </a:ext>
                  </a:extLst>
                </a:gridCol>
              </a:tblGrid>
              <a:tr h="118984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900">
                          <a:effectLst/>
                          <a:latin typeface="+mn-lt"/>
                        </a:rPr>
                        <a:t> </a:t>
                      </a:r>
                      <a:endParaRPr lang="zh-CN" sz="900"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53543" marR="53543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fr-FR" sz="800" dirty="0">
                          <a:effectLst/>
                          <a:latin typeface="+mn-lt"/>
                        </a:rPr>
                        <a:t>5G </a:t>
                      </a:r>
                      <a:r>
                        <a:rPr lang="fr-FR" sz="800" dirty="0" err="1">
                          <a:effectLst/>
                          <a:latin typeface="+mn-lt"/>
                        </a:rPr>
                        <a:t>related</a:t>
                      </a:r>
                      <a:r>
                        <a:rPr lang="fr-FR" sz="800" dirty="0">
                          <a:effectLst/>
                          <a:latin typeface="+mn-lt"/>
                        </a:rPr>
                        <a:t> management </a:t>
                      </a:r>
                      <a:r>
                        <a:rPr lang="fr-FR" sz="800" dirty="0" err="1">
                          <a:effectLst/>
                          <a:latin typeface="+mn-lt"/>
                        </a:rPr>
                        <a:t>features</a:t>
                      </a:r>
                      <a:endParaRPr lang="zh-CN" sz="800" b="1" dirty="0">
                        <a:effectLst/>
                        <a:latin typeface="+mn-lt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543" marR="53543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fr-FR" sz="800">
                          <a:effectLst/>
                          <a:latin typeface="+mn-lt"/>
                        </a:rPr>
                        <a:t>Related specifications</a:t>
                      </a:r>
                      <a:endParaRPr lang="zh-CN" sz="800" b="1">
                        <a:effectLst/>
                        <a:latin typeface="+mn-lt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543" marR="53543" marT="0" marB="0"/>
                </a:tc>
                <a:extLst>
                  <a:ext uri="{0D108BD9-81ED-4DB2-BD59-A6C34878D82A}">
                    <a16:rowId xmlns:a16="http://schemas.microsoft.com/office/drawing/2014/main" val="3765380672"/>
                  </a:ext>
                </a:extLst>
              </a:tr>
              <a:tr h="107086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fr-FR" sz="800">
                          <a:effectLst/>
                          <a:latin typeface="+mn-lt"/>
                        </a:rPr>
                        <a:t>1</a:t>
                      </a:r>
                      <a:endParaRPr lang="zh-CN" sz="800">
                        <a:effectLst/>
                        <a:latin typeface="+mn-lt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543" marR="53543" marT="0" marB="0"/>
                </a:tc>
                <a:tc>
                  <a:txBody>
                    <a:bodyPr/>
                    <a:lstStyle/>
                    <a:p>
                      <a:pPr algn="l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+mn-lt"/>
                        </a:rPr>
                        <a:t>5G management capabilities (Heart beat)</a:t>
                      </a:r>
                      <a:endParaRPr lang="zh-CN" sz="800" b="1">
                        <a:effectLst/>
                        <a:latin typeface="+mn-lt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543" marR="53543" marT="0" marB="0"/>
                </a:tc>
                <a:tc>
                  <a:txBody>
                    <a:bodyPr/>
                    <a:lstStyle/>
                    <a:p>
                      <a:pPr algn="l" hangingPunct="0">
                        <a:spcAft>
                          <a:spcPts val="0"/>
                        </a:spcAft>
                      </a:pPr>
                      <a:r>
                        <a:rPr lang="fr-FR" sz="800" dirty="0">
                          <a:effectLst/>
                          <a:latin typeface="+mn-lt"/>
                        </a:rPr>
                        <a:t>TS 28.537,TS 28.532</a:t>
                      </a:r>
                      <a:endParaRPr lang="zh-CN" sz="800" b="1" dirty="0">
                        <a:effectLst/>
                        <a:latin typeface="+mn-lt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543" marR="53543" marT="0" marB="0"/>
                </a:tc>
                <a:extLst>
                  <a:ext uri="{0D108BD9-81ED-4DB2-BD59-A6C34878D82A}">
                    <a16:rowId xmlns:a16="http://schemas.microsoft.com/office/drawing/2014/main" val="1970827711"/>
                  </a:ext>
                </a:extLst>
              </a:tr>
              <a:tr h="107086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fr-FR" sz="800">
                          <a:effectLst/>
                          <a:latin typeface="+mn-lt"/>
                        </a:rPr>
                        <a:t>2</a:t>
                      </a:r>
                      <a:endParaRPr lang="zh-CN" sz="800">
                        <a:effectLst/>
                        <a:latin typeface="+mn-lt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543" marR="53543" marT="0" marB="0"/>
                </a:tc>
                <a:tc>
                  <a:txBody>
                    <a:bodyPr/>
                    <a:lstStyle/>
                    <a:p>
                      <a:pPr algn="l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+mn-lt"/>
                        </a:rPr>
                        <a:t>Network and service management concept </a:t>
                      </a:r>
                      <a:endParaRPr lang="zh-CN" sz="800" b="1" dirty="0">
                        <a:effectLst/>
                        <a:latin typeface="+mn-lt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543" marR="53543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fr-FR" sz="800" dirty="0">
                          <a:effectLst/>
                          <a:latin typeface="+mn-lt"/>
                        </a:rPr>
                        <a:t>TS 28.530</a:t>
                      </a:r>
                      <a:endParaRPr lang="zh-CN" sz="800" dirty="0">
                        <a:effectLst/>
                        <a:latin typeface="+mn-lt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543" marR="53543" marT="0" marB="0"/>
                </a:tc>
                <a:extLst>
                  <a:ext uri="{0D108BD9-81ED-4DB2-BD59-A6C34878D82A}">
                    <a16:rowId xmlns:a16="http://schemas.microsoft.com/office/drawing/2014/main" val="858994371"/>
                  </a:ext>
                </a:extLst>
              </a:tr>
              <a:tr h="214172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fr-FR" sz="800">
                          <a:effectLst/>
                          <a:latin typeface="+mn-lt"/>
                        </a:rPr>
                        <a:t>3</a:t>
                      </a:r>
                      <a:endParaRPr lang="zh-CN" sz="800">
                        <a:effectLst/>
                        <a:latin typeface="+mn-lt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543" marR="53543" marT="0" marB="0"/>
                </a:tc>
                <a:tc>
                  <a:txBody>
                    <a:bodyPr/>
                    <a:lstStyle/>
                    <a:p>
                      <a:pPr algn="l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+mn-lt"/>
                        </a:rPr>
                        <a:t>Network management service based management architecture </a:t>
                      </a:r>
                      <a:endParaRPr lang="zh-CN" sz="800" b="1" dirty="0">
                        <a:effectLst/>
                        <a:latin typeface="+mn-lt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543" marR="53543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fr-FR" sz="800" dirty="0">
                          <a:effectLst/>
                          <a:latin typeface="+mn-lt"/>
                        </a:rPr>
                        <a:t>TS 28.533</a:t>
                      </a:r>
                      <a:endParaRPr lang="zh-CN" sz="800" dirty="0">
                        <a:effectLst/>
                        <a:latin typeface="+mn-lt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543" marR="53543" marT="0" marB="0"/>
                </a:tc>
                <a:extLst>
                  <a:ext uri="{0D108BD9-81ED-4DB2-BD59-A6C34878D82A}">
                    <a16:rowId xmlns:a16="http://schemas.microsoft.com/office/drawing/2014/main" val="1768280561"/>
                  </a:ext>
                </a:extLst>
              </a:tr>
              <a:tr h="214172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fr-FR" sz="800">
                          <a:effectLst/>
                          <a:latin typeface="+mn-lt"/>
                        </a:rPr>
                        <a:t>4</a:t>
                      </a:r>
                      <a:endParaRPr lang="zh-CN" sz="800">
                        <a:effectLst/>
                        <a:latin typeface="+mn-lt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543" marR="53543" marT="0" marB="0"/>
                </a:tc>
                <a:tc>
                  <a:txBody>
                    <a:bodyPr/>
                    <a:lstStyle/>
                    <a:p>
                      <a:pPr algn="l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+mn-lt"/>
                        </a:rPr>
                        <a:t>Management and orchestration; Levels of autonomous network</a:t>
                      </a:r>
                      <a:endParaRPr lang="zh-CN" sz="800" b="1" dirty="0">
                        <a:effectLst/>
                        <a:latin typeface="+mn-lt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543" marR="53543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fr-FR" sz="800" dirty="0">
                          <a:effectLst/>
                          <a:latin typeface="+mn-lt"/>
                        </a:rPr>
                        <a:t>TS 28.100</a:t>
                      </a:r>
                      <a:endParaRPr lang="zh-CN" sz="800" dirty="0">
                        <a:effectLst/>
                        <a:latin typeface="+mn-lt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543" marR="53543" marT="0" marB="0"/>
                </a:tc>
                <a:extLst>
                  <a:ext uri="{0D108BD9-81ED-4DB2-BD59-A6C34878D82A}">
                    <a16:rowId xmlns:a16="http://schemas.microsoft.com/office/drawing/2014/main" val="2776944186"/>
                  </a:ext>
                </a:extLst>
              </a:tr>
              <a:tr h="214172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fr-FR" sz="800">
                          <a:effectLst/>
                          <a:latin typeface="+mn-lt"/>
                        </a:rPr>
                        <a:t>5</a:t>
                      </a:r>
                      <a:endParaRPr lang="zh-CN" sz="800">
                        <a:effectLst/>
                        <a:latin typeface="+mn-lt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543" marR="53543" marT="0" marB="0"/>
                </a:tc>
                <a:tc>
                  <a:txBody>
                    <a:bodyPr/>
                    <a:lstStyle/>
                    <a:p>
                      <a:pPr algn="l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+mn-lt"/>
                        </a:rPr>
                        <a:t>Network and Network slicing management related specifications</a:t>
                      </a:r>
                      <a:endParaRPr lang="zh-CN" sz="800" b="1" dirty="0">
                        <a:effectLst/>
                        <a:latin typeface="+mn-lt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543" marR="53543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+mn-lt"/>
                        </a:rPr>
                        <a:t> </a:t>
                      </a:r>
                      <a:endParaRPr lang="zh-CN" sz="800" dirty="0">
                        <a:effectLst/>
                        <a:latin typeface="+mn-lt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543" marR="53543" marT="0" marB="0"/>
                </a:tc>
                <a:extLst>
                  <a:ext uri="{0D108BD9-81ED-4DB2-BD59-A6C34878D82A}">
                    <a16:rowId xmlns:a16="http://schemas.microsoft.com/office/drawing/2014/main" val="2317760389"/>
                  </a:ext>
                </a:extLst>
              </a:tr>
              <a:tr h="214172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fr-FR" sz="800">
                          <a:effectLst/>
                          <a:latin typeface="+mn-lt"/>
                        </a:rPr>
                        <a:t>5.1</a:t>
                      </a:r>
                      <a:endParaRPr lang="zh-CN" sz="800">
                        <a:effectLst/>
                        <a:latin typeface="+mn-lt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543" marR="53543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+mn-lt"/>
                        </a:rPr>
                        <a:t>Network and Network slicing provisioning</a:t>
                      </a:r>
                      <a:endParaRPr lang="zh-CN" sz="800" dirty="0">
                        <a:effectLst/>
                        <a:latin typeface="+mn-lt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543" marR="53543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fr-FR" sz="800" dirty="0">
                          <a:effectLst/>
                          <a:latin typeface="+mn-lt"/>
                        </a:rPr>
                        <a:t>TS 28.531,TS 28.532,TS 28.540,TS 28.541</a:t>
                      </a:r>
                      <a:endParaRPr lang="zh-CN" sz="800" dirty="0">
                        <a:effectLst/>
                        <a:latin typeface="+mn-lt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543" marR="53543" marT="0" marB="0"/>
                </a:tc>
                <a:extLst>
                  <a:ext uri="{0D108BD9-81ED-4DB2-BD59-A6C34878D82A}">
                    <a16:rowId xmlns:a16="http://schemas.microsoft.com/office/drawing/2014/main" val="2117641264"/>
                  </a:ext>
                </a:extLst>
              </a:tr>
              <a:tr h="107086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fr-FR" sz="800">
                          <a:effectLst/>
                          <a:latin typeface="+mn-lt"/>
                        </a:rPr>
                        <a:t>5.2</a:t>
                      </a:r>
                      <a:endParaRPr lang="zh-CN" sz="800">
                        <a:effectLst/>
                        <a:latin typeface="+mn-lt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543" marR="53543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+mn-lt"/>
                        </a:rPr>
                        <a:t>Network and Network slicing fault supervision</a:t>
                      </a:r>
                      <a:endParaRPr lang="zh-CN" sz="800" dirty="0">
                        <a:effectLst/>
                        <a:latin typeface="+mn-lt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543" marR="53543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fr-FR" sz="800" dirty="0">
                          <a:effectLst/>
                          <a:latin typeface="+mn-lt"/>
                        </a:rPr>
                        <a:t>TS 28.545,TS 28.532</a:t>
                      </a:r>
                      <a:endParaRPr lang="zh-CN" sz="800" dirty="0">
                        <a:effectLst/>
                        <a:latin typeface="+mn-lt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543" marR="53543" marT="0" marB="0"/>
                </a:tc>
                <a:extLst>
                  <a:ext uri="{0D108BD9-81ED-4DB2-BD59-A6C34878D82A}">
                    <a16:rowId xmlns:a16="http://schemas.microsoft.com/office/drawing/2014/main" val="1849169510"/>
                  </a:ext>
                </a:extLst>
              </a:tr>
              <a:tr h="321258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fr-FR" sz="800">
                          <a:effectLst/>
                          <a:latin typeface="+mn-lt"/>
                        </a:rPr>
                        <a:t>5.3</a:t>
                      </a:r>
                      <a:endParaRPr lang="zh-CN" sz="800">
                        <a:effectLst/>
                        <a:latin typeface="+mn-lt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543" marR="53543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+mn-lt"/>
                        </a:rPr>
                        <a:t>Network and Network slicing performance assurance</a:t>
                      </a:r>
                      <a:endParaRPr lang="zh-CN" sz="800" dirty="0">
                        <a:effectLst/>
                        <a:latin typeface="+mn-lt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543" marR="53543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+mn-lt"/>
                        </a:rPr>
                        <a:t>TS 28.550,TS 28.532,TS 28.540,TS 28.541,TS 28.552, TS 28.554</a:t>
                      </a:r>
                      <a:r>
                        <a:rPr lang="en-US" sz="800" dirty="0">
                          <a:effectLst/>
                          <a:latin typeface="+mn-lt"/>
                        </a:rPr>
                        <a:t>,TS</a:t>
                      </a:r>
                      <a:r>
                        <a:rPr lang="zh-CN" altLang="en-US" sz="800" dirty="0">
                          <a:effectLst/>
                          <a:latin typeface="+mn-lt"/>
                        </a:rPr>
                        <a:t> </a:t>
                      </a:r>
                      <a:r>
                        <a:rPr lang="en-US" altLang="zh-CN" sz="800" dirty="0">
                          <a:effectLst/>
                          <a:latin typeface="+mn-lt"/>
                        </a:rPr>
                        <a:t>28.558</a:t>
                      </a:r>
                      <a:endParaRPr lang="zh-CN" sz="800" dirty="0">
                        <a:effectLst/>
                        <a:latin typeface="+mn-lt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543" marR="53543" marT="0" marB="0"/>
                </a:tc>
                <a:extLst>
                  <a:ext uri="{0D108BD9-81ED-4DB2-BD59-A6C34878D82A}">
                    <a16:rowId xmlns:a16="http://schemas.microsoft.com/office/drawing/2014/main" val="961280995"/>
                  </a:ext>
                </a:extLst>
              </a:tr>
              <a:tr h="107086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fr-FR" sz="800">
                          <a:effectLst/>
                          <a:latin typeface="+mn-lt"/>
                        </a:rPr>
                        <a:t>5.4</a:t>
                      </a:r>
                      <a:endParaRPr lang="zh-CN" sz="800">
                        <a:effectLst/>
                        <a:latin typeface="+mn-lt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543" marR="53543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fr-FR" sz="800" dirty="0">
                          <a:effectLst/>
                          <a:latin typeface="+mn-lt"/>
                        </a:rPr>
                        <a:t>NRM</a:t>
                      </a:r>
                      <a:endParaRPr lang="zh-CN" sz="800" dirty="0">
                        <a:effectLst/>
                        <a:latin typeface="+mn-lt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543" marR="53543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fr-FR" sz="800" dirty="0">
                          <a:effectLst/>
                          <a:latin typeface="+mn-lt"/>
                        </a:rPr>
                        <a:t>TS 28.540,TS 28.541</a:t>
                      </a:r>
                      <a:endParaRPr lang="zh-CN" sz="800" dirty="0">
                        <a:effectLst/>
                        <a:latin typeface="+mn-lt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543" marR="53543" marT="0" marB="0"/>
                </a:tc>
                <a:extLst>
                  <a:ext uri="{0D108BD9-81ED-4DB2-BD59-A6C34878D82A}">
                    <a16:rowId xmlns:a16="http://schemas.microsoft.com/office/drawing/2014/main" val="2482077259"/>
                  </a:ext>
                </a:extLst>
              </a:tr>
              <a:tr h="107086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fr-FR" sz="800">
                          <a:effectLst/>
                          <a:latin typeface="+mn-lt"/>
                        </a:rPr>
                        <a:t>6</a:t>
                      </a:r>
                      <a:endParaRPr lang="zh-CN" sz="800">
                        <a:effectLst/>
                        <a:latin typeface="+mn-lt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543" marR="53543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fr-FR" sz="800" dirty="0">
                          <a:effectLst/>
                          <a:latin typeface="+mn-lt"/>
                        </a:rPr>
                        <a:t>ONAP-3GPP </a:t>
                      </a:r>
                      <a:r>
                        <a:rPr lang="fr-FR" sz="800" dirty="0" err="1">
                          <a:effectLst/>
                          <a:latin typeface="+mn-lt"/>
                        </a:rPr>
                        <a:t>integration</a:t>
                      </a:r>
                      <a:endParaRPr lang="zh-CN" sz="800" dirty="0">
                        <a:effectLst/>
                        <a:latin typeface="+mn-lt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543" marR="53543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fr-FR" sz="800" dirty="0">
                          <a:effectLst/>
                          <a:latin typeface="+mn-lt"/>
                        </a:rPr>
                        <a:t>TS 28.532</a:t>
                      </a:r>
                      <a:endParaRPr lang="zh-CN" sz="800" dirty="0">
                        <a:effectLst/>
                        <a:latin typeface="+mn-lt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543" marR="53543" marT="0" marB="0"/>
                </a:tc>
                <a:extLst>
                  <a:ext uri="{0D108BD9-81ED-4DB2-BD59-A6C34878D82A}">
                    <a16:rowId xmlns:a16="http://schemas.microsoft.com/office/drawing/2014/main" val="4082665613"/>
                  </a:ext>
                </a:extLst>
              </a:tr>
              <a:tr h="214172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fr-FR" sz="800">
                          <a:effectLst/>
                          <a:latin typeface="+mn-lt"/>
                        </a:rPr>
                        <a:t>7</a:t>
                      </a:r>
                      <a:endParaRPr lang="zh-CN" sz="800">
                        <a:effectLst/>
                        <a:latin typeface="+mn-lt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543" marR="53543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fr-FR" sz="800" dirty="0">
                          <a:effectLst/>
                          <a:latin typeface="+mn-lt"/>
                        </a:rPr>
                        <a:t>Trace and MDT management</a:t>
                      </a:r>
                      <a:endParaRPr lang="zh-CN" sz="800" dirty="0">
                        <a:effectLst/>
                        <a:latin typeface="+mn-lt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543" marR="53543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fr-FR" sz="800" dirty="0">
                          <a:effectLst/>
                          <a:latin typeface="+mn-lt"/>
                        </a:rPr>
                        <a:t>TS 32.421,TS 32.422, TS 32.423</a:t>
                      </a:r>
                      <a:endParaRPr lang="zh-CN" sz="800" dirty="0">
                        <a:effectLst/>
                        <a:latin typeface="+mn-lt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543" marR="53543" marT="0" marB="0"/>
                </a:tc>
                <a:extLst>
                  <a:ext uri="{0D108BD9-81ED-4DB2-BD59-A6C34878D82A}">
                    <a16:rowId xmlns:a16="http://schemas.microsoft.com/office/drawing/2014/main" val="4153478301"/>
                  </a:ext>
                </a:extLst>
              </a:tr>
              <a:tr h="321258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fr-FR" sz="800">
                          <a:effectLst/>
                          <a:latin typeface="+mn-lt"/>
                        </a:rPr>
                        <a:t>8</a:t>
                      </a:r>
                      <a:endParaRPr lang="zh-CN" sz="800">
                        <a:effectLst/>
                        <a:latin typeface="+mn-lt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543" marR="53543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fr-FR" sz="800" dirty="0">
                          <a:effectLst/>
                          <a:latin typeface="+mn-lt"/>
                        </a:rPr>
                        <a:t>QOE Management</a:t>
                      </a:r>
                      <a:endParaRPr lang="zh-CN" sz="800" dirty="0">
                        <a:effectLst/>
                        <a:latin typeface="+mn-lt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543" marR="53543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+mn-lt"/>
                        </a:rPr>
                        <a:t>TS 28.622, TS 28.623,</a:t>
                      </a:r>
                      <a:endParaRPr lang="zh-CN" sz="800" dirty="0">
                        <a:effectLst/>
                        <a:latin typeface="+mn-lt"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+mn-lt"/>
                        </a:rPr>
                        <a:t>TS 28.404, TS 28.405,TS 28.406</a:t>
                      </a:r>
                      <a:endParaRPr lang="zh-CN" sz="800" dirty="0">
                        <a:effectLst/>
                        <a:latin typeface="+mn-lt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543" marR="53543" marT="0" marB="0"/>
                </a:tc>
                <a:extLst>
                  <a:ext uri="{0D108BD9-81ED-4DB2-BD59-A6C34878D82A}">
                    <a16:rowId xmlns:a16="http://schemas.microsoft.com/office/drawing/2014/main" val="1227021410"/>
                  </a:ext>
                </a:extLst>
              </a:tr>
              <a:tr h="214172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fr-FR" altLang="zh-CN" sz="800" dirty="0">
                          <a:effectLst/>
                          <a:latin typeface="+mn-lt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9</a:t>
                      </a:r>
                      <a:endParaRPr lang="zh-CN" sz="800" dirty="0">
                        <a:effectLst/>
                        <a:latin typeface="+mn-lt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543" marR="53543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+mn-lt"/>
                        </a:rPr>
                        <a:t>Management data collection control and discovery (MADCOL)</a:t>
                      </a:r>
                      <a:endParaRPr lang="zh-CN" sz="800" dirty="0">
                        <a:effectLst/>
                        <a:latin typeface="+mn-lt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543" marR="53543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fr-FR" sz="800" dirty="0">
                          <a:effectLst/>
                          <a:latin typeface="+mn-lt"/>
                        </a:rPr>
                        <a:t>TS28.533, 28.532,28.622,</a:t>
                      </a:r>
                      <a:endParaRPr lang="zh-CN" sz="800" dirty="0">
                        <a:effectLst/>
                        <a:latin typeface="+mn-lt"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fr-FR" sz="800" dirty="0">
                          <a:effectLst/>
                          <a:latin typeface="+mn-lt"/>
                        </a:rPr>
                        <a:t>28.623</a:t>
                      </a:r>
                      <a:endParaRPr lang="zh-CN" sz="800" dirty="0">
                        <a:effectLst/>
                        <a:latin typeface="+mn-lt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543" marR="53543" marT="0" marB="0"/>
                </a:tc>
                <a:extLst>
                  <a:ext uri="{0D108BD9-81ED-4DB2-BD59-A6C34878D82A}">
                    <a16:rowId xmlns:a16="http://schemas.microsoft.com/office/drawing/2014/main" val="2591203652"/>
                  </a:ext>
                </a:extLst>
              </a:tr>
              <a:tr h="214172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fr-FR" sz="800" dirty="0">
                          <a:effectLst/>
                          <a:latin typeface="+mn-lt"/>
                        </a:rPr>
                        <a:t>10</a:t>
                      </a:r>
                      <a:endParaRPr lang="zh-CN" sz="800" dirty="0">
                        <a:effectLst/>
                        <a:latin typeface="+mn-lt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543" marR="53543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fr-FR" sz="800" dirty="0">
                          <a:effectLst/>
                          <a:latin typeface="+mn-lt"/>
                        </a:rPr>
                        <a:t>5G RAN Sharing</a:t>
                      </a:r>
                      <a:endParaRPr lang="zh-CN" sz="800" dirty="0">
                        <a:effectLst/>
                        <a:latin typeface="+mn-lt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543" marR="53543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fr-FR" sz="800" dirty="0">
                          <a:effectLst/>
                          <a:latin typeface="+mn-lt"/>
                        </a:rPr>
                        <a:t>TS 32.130, TS 28.541,TS 28.552</a:t>
                      </a:r>
                      <a:endParaRPr lang="zh-CN" sz="800" dirty="0">
                        <a:effectLst/>
                        <a:latin typeface="+mn-lt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543" marR="53543" marT="0" marB="0"/>
                </a:tc>
                <a:extLst>
                  <a:ext uri="{0D108BD9-81ED-4DB2-BD59-A6C34878D82A}">
                    <a16:rowId xmlns:a16="http://schemas.microsoft.com/office/drawing/2014/main" val="4256350600"/>
                  </a:ext>
                </a:extLst>
              </a:tr>
              <a:tr h="107086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fr-FR" sz="800">
                          <a:effectLst/>
                          <a:latin typeface="+mn-lt"/>
                        </a:rPr>
                        <a:t>11</a:t>
                      </a:r>
                      <a:endParaRPr lang="zh-CN" sz="800">
                        <a:effectLst/>
                        <a:latin typeface="+mn-lt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543" marR="53543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fr-FR" sz="800" dirty="0">
                          <a:effectLst/>
                          <a:latin typeface="+mn-lt"/>
                        </a:rPr>
                        <a:t>Edge </a:t>
                      </a:r>
                      <a:r>
                        <a:rPr lang="fr-FR" sz="800" dirty="0" err="1">
                          <a:effectLst/>
                          <a:latin typeface="+mn-lt"/>
                        </a:rPr>
                        <a:t>Computing</a:t>
                      </a:r>
                      <a:r>
                        <a:rPr lang="fr-FR" sz="800" dirty="0">
                          <a:effectLst/>
                          <a:latin typeface="+mn-lt"/>
                        </a:rPr>
                        <a:t> Management</a:t>
                      </a:r>
                      <a:endParaRPr lang="zh-CN" sz="800" dirty="0">
                        <a:effectLst/>
                        <a:latin typeface="+mn-lt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543" marR="53543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fr-FR" sz="800" dirty="0">
                          <a:effectLst/>
                          <a:latin typeface="+mn-lt"/>
                        </a:rPr>
                        <a:t>TS 28.538</a:t>
                      </a:r>
                      <a:endParaRPr lang="zh-CN" sz="800" dirty="0">
                        <a:effectLst/>
                        <a:latin typeface="+mn-lt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543" marR="53543" marT="0" marB="0"/>
                </a:tc>
                <a:extLst>
                  <a:ext uri="{0D108BD9-81ED-4DB2-BD59-A6C34878D82A}">
                    <a16:rowId xmlns:a16="http://schemas.microsoft.com/office/drawing/2014/main" val="1836873547"/>
                  </a:ext>
                </a:extLst>
              </a:tr>
              <a:tr h="214172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fr-FR" sz="800">
                          <a:effectLst/>
                          <a:latin typeface="+mn-lt"/>
                        </a:rPr>
                        <a:t>12</a:t>
                      </a:r>
                      <a:endParaRPr lang="zh-CN" sz="800">
                        <a:effectLst/>
                        <a:latin typeface="+mn-lt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543" marR="53543" marT="0" marB="0"/>
                </a:tc>
                <a:tc>
                  <a:txBody>
                    <a:bodyPr/>
                    <a:lstStyle/>
                    <a:p>
                      <a:pPr algn="l" hangingPunct="0">
                        <a:spcAft>
                          <a:spcPts val="0"/>
                        </a:spcAft>
                      </a:pPr>
                      <a:r>
                        <a:rPr lang="fr-FR" sz="800" dirty="0">
                          <a:effectLst/>
                          <a:latin typeface="+mn-lt"/>
                        </a:rPr>
                        <a:t>Energy </a:t>
                      </a:r>
                      <a:r>
                        <a:rPr lang="fr-FR" sz="800" dirty="0" err="1">
                          <a:effectLst/>
                          <a:latin typeface="+mn-lt"/>
                        </a:rPr>
                        <a:t>efficiency</a:t>
                      </a:r>
                      <a:r>
                        <a:rPr lang="fr-FR" sz="800" dirty="0">
                          <a:effectLst/>
                          <a:latin typeface="+mn-lt"/>
                        </a:rPr>
                        <a:t> </a:t>
                      </a:r>
                      <a:r>
                        <a:rPr lang="fr-FR" sz="800" dirty="0" err="1">
                          <a:effectLst/>
                          <a:latin typeface="+mn-lt"/>
                        </a:rPr>
                        <a:t>related</a:t>
                      </a:r>
                      <a:r>
                        <a:rPr lang="fr-FR" sz="800" dirty="0">
                          <a:effectLst/>
                          <a:latin typeface="+mn-lt"/>
                        </a:rPr>
                        <a:t> </a:t>
                      </a:r>
                      <a:r>
                        <a:rPr lang="fr-FR" sz="800" dirty="0" err="1">
                          <a:effectLst/>
                          <a:latin typeface="+mn-lt"/>
                        </a:rPr>
                        <a:t>specifications</a:t>
                      </a:r>
                      <a:endParaRPr lang="zh-CN" sz="800" b="1" dirty="0">
                        <a:effectLst/>
                        <a:latin typeface="+mn-lt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543" marR="53543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fr-FR" sz="800" dirty="0">
                          <a:effectLst/>
                          <a:latin typeface="+mn-lt"/>
                        </a:rPr>
                        <a:t>TS 28.310,TS 28.532,TS 28.552,TS 28.554</a:t>
                      </a:r>
                      <a:endParaRPr lang="zh-CN" sz="800" dirty="0">
                        <a:effectLst/>
                        <a:latin typeface="+mn-lt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543" marR="53543" marT="0" marB="0"/>
                </a:tc>
                <a:extLst>
                  <a:ext uri="{0D108BD9-81ED-4DB2-BD59-A6C34878D82A}">
                    <a16:rowId xmlns:a16="http://schemas.microsoft.com/office/drawing/2014/main" val="1148399294"/>
                  </a:ext>
                </a:extLst>
              </a:tr>
              <a:tr h="107086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fr-FR" sz="800">
                          <a:effectLst/>
                          <a:latin typeface="+mn-lt"/>
                        </a:rPr>
                        <a:t>13</a:t>
                      </a:r>
                      <a:endParaRPr lang="zh-CN" sz="800">
                        <a:effectLst/>
                        <a:latin typeface="+mn-lt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543" marR="53543" marT="0" marB="0"/>
                </a:tc>
                <a:tc>
                  <a:txBody>
                    <a:bodyPr/>
                    <a:lstStyle/>
                    <a:p>
                      <a:pPr algn="l" hangingPunct="0">
                        <a:spcAft>
                          <a:spcPts val="0"/>
                        </a:spcAft>
                      </a:pPr>
                      <a:r>
                        <a:rPr lang="fr-FR" sz="800" dirty="0">
                          <a:effectLst/>
                          <a:latin typeface="+mn-lt"/>
                        </a:rPr>
                        <a:t>Management Data Analytics</a:t>
                      </a:r>
                      <a:endParaRPr lang="zh-CN" sz="800" b="1" dirty="0">
                        <a:effectLst/>
                        <a:latin typeface="+mn-lt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543" marR="53543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fr-FR" sz="800" dirty="0">
                          <a:effectLst/>
                          <a:latin typeface="+mn-lt"/>
                        </a:rPr>
                        <a:t>TS 28.104</a:t>
                      </a:r>
                      <a:endParaRPr lang="zh-CN" sz="800" dirty="0">
                        <a:effectLst/>
                        <a:latin typeface="+mn-lt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543" marR="53543" marT="0" marB="0"/>
                </a:tc>
                <a:extLst>
                  <a:ext uri="{0D108BD9-81ED-4DB2-BD59-A6C34878D82A}">
                    <a16:rowId xmlns:a16="http://schemas.microsoft.com/office/drawing/2014/main" val="3902157987"/>
                  </a:ext>
                </a:extLst>
              </a:tr>
              <a:tr h="107086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fr-FR" sz="800">
                          <a:effectLst/>
                          <a:latin typeface="+mn-lt"/>
                        </a:rPr>
                        <a:t>14</a:t>
                      </a:r>
                      <a:endParaRPr lang="zh-CN" sz="800">
                        <a:effectLst/>
                        <a:latin typeface="+mn-lt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543" marR="53543" marT="0" marB="0"/>
                </a:tc>
                <a:tc>
                  <a:txBody>
                    <a:bodyPr/>
                    <a:lstStyle/>
                    <a:p>
                      <a:pPr algn="l" hangingPunct="0">
                        <a:spcAft>
                          <a:spcPts val="0"/>
                        </a:spcAft>
                      </a:pPr>
                      <a:r>
                        <a:rPr lang="en-US" altLang="zh-CN" sz="800" b="1" dirty="0">
                          <a:effectLst/>
                          <a:latin typeface="+mn-lt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AIML management </a:t>
                      </a:r>
                      <a:endParaRPr lang="zh-CN" sz="800" b="1" dirty="0">
                        <a:effectLst/>
                        <a:latin typeface="+mn-lt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543" marR="53543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altLang="zh-CN" sz="800" dirty="0">
                          <a:effectLst/>
                          <a:latin typeface="+mn-lt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TS 28.105</a:t>
                      </a:r>
                      <a:endParaRPr lang="zh-CN" sz="800" dirty="0">
                        <a:effectLst/>
                        <a:latin typeface="+mn-lt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543" marR="53543" marT="0" marB="0"/>
                </a:tc>
                <a:extLst>
                  <a:ext uri="{0D108BD9-81ED-4DB2-BD59-A6C34878D82A}">
                    <a16:rowId xmlns:a16="http://schemas.microsoft.com/office/drawing/2014/main" val="1051582697"/>
                  </a:ext>
                </a:extLst>
              </a:tr>
              <a:tr h="107086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fr-FR" sz="800">
                          <a:effectLst/>
                          <a:latin typeface="+mn-lt"/>
                        </a:rPr>
                        <a:t>15</a:t>
                      </a:r>
                      <a:endParaRPr lang="zh-CN" sz="800">
                        <a:effectLst/>
                        <a:latin typeface="+mn-lt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543" marR="53543" marT="0" marB="0"/>
                </a:tc>
                <a:tc>
                  <a:txBody>
                    <a:bodyPr/>
                    <a:lstStyle/>
                    <a:p>
                      <a:pPr algn="l" hangingPunct="0">
                        <a:spcAft>
                          <a:spcPts val="0"/>
                        </a:spcAft>
                      </a:pPr>
                      <a:r>
                        <a:rPr lang="fr-FR" sz="800">
                          <a:effectLst/>
                          <a:latin typeface="+mn-lt"/>
                        </a:rPr>
                        <a:t>5G SON management</a:t>
                      </a:r>
                      <a:endParaRPr lang="zh-CN" sz="800" b="1">
                        <a:effectLst/>
                        <a:latin typeface="+mn-lt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543" marR="53543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fr-FR" sz="800" dirty="0">
                          <a:effectLst/>
                          <a:latin typeface="+mn-lt"/>
                        </a:rPr>
                        <a:t>TS 28.313,TS 28.541</a:t>
                      </a:r>
                      <a:endParaRPr lang="zh-CN" sz="800" dirty="0">
                        <a:effectLst/>
                        <a:latin typeface="+mn-lt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543" marR="53543" marT="0" marB="0"/>
                </a:tc>
                <a:extLst>
                  <a:ext uri="{0D108BD9-81ED-4DB2-BD59-A6C34878D82A}">
                    <a16:rowId xmlns:a16="http://schemas.microsoft.com/office/drawing/2014/main" val="233353809"/>
                  </a:ext>
                </a:extLst>
              </a:tr>
              <a:tr h="214172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fr-FR" sz="800">
                          <a:effectLst/>
                          <a:latin typeface="+mn-lt"/>
                        </a:rPr>
                        <a:t>16</a:t>
                      </a:r>
                      <a:endParaRPr lang="zh-CN" sz="800">
                        <a:effectLst/>
                        <a:latin typeface="+mn-lt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543" marR="53543" marT="0" marB="0"/>
                </a:tc>
                <a:tc>
                  <a:txBody>
                    <a:bodyPr/>
                    <a:lstStyle/>
                    <a:p>
                      <a:pPr algn="l" hangingPunct="0">
                        <a:spcAft>
                          <a:spcPts val="0"/>
                        </a:spcAft>
                      </a:pPr>
                      <a:r>
                        <a:rPr lang="fr-FR" sz="800">
                          <a:effectLst/>
                          <a:latin typeface="+mn-lt"/>
                        </a:rPr>
                        <a:t>Plug and Connect</a:t>
                      </a:r>
                      <a:endParaRPr lang="zh-CN" sz="800" b="1">
                        <a:effectLst/>
                        <a:latin typeface="+mn-lt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543" marR="53543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fr-FR" sz="800" dirty="0">
                          <a:effectLst/>
                          <a:latin typeface="+mn-lt"/>
                        </a:rPr>
                        <a:t>TS 28.314,TS 28.315, TS 28.316</a:t>
                      </a:r>
                      <a:endParaRPr lang="zh-CN" sz="800" dirty="0">
                        <a:effectLst/>
                        <a:latin typeface="+mn-lt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543" marR="53543" marT="0" marB="0"/>
                </a:tc>
                <a:extLst>
                  <a:ext uri="{0D108BD9-81ED-4DB2-BD59-A6C34878D82A}">
                    <a16:rowId xmlns:a16="http://schemas.microsoft.com/office/drawing/2014/main" val="3770594930"/>
                  </a:ext>
                </a:extLst>
              </a:tr>
              <a:tr h="107086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fr-FR" sz="800">
                          <a:effectLst/>
                          <a:latin typeface="+mn-lt"/>
                        </a:rPr>
                        <a:t>17</a:t>
                      </a:r>
                      <a:endParaRPr lang="zh-CN" sz="800">
                        <a:effectLst/>
                        <a:latin typeface="+mn-lt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543" marR="53543" marT="0" marB="0"/>
                </a:tc>
                <a:tc>
                  <a:txBody>
                    <a:bodyPr/>
                    <a:lstStyle/>
                    <a:p>
                      <a:pPr algn="l" hangingPunct="0">
                        <a:spcAft>
                          <a:spcPts val="0"/>
                        </a:spcAft>
                      </a:pPr>
                      <a:r>
                        <a:rPr lang="fr-FR" sz="800">
                          <a:effectLst/>
                          <a:latin typeface="+mn-lt"/>
                        </a:rPr>
                        <a:t>Policy management</a:t>
                      </a:r>
                      <a:endParaRPr lang="zh-CN" sz="800" b="1">
                        <a:effectLst/>
                        <a:latin typeface="+mn-lt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543" marR="53543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fr-FR" sz="800" dirty="0">
                          <a:effectLst/>
                          <a:latin typeface="+mn-lt"/>
                        </a:rPr>
                        <a:t>TS 28.555, TS 28.556</a:t>
                      </a:r>
                      <a:endParaRPr lang="zh-CN" sz="800" dirty="0">
                        <a:effectLst/>
                        <a:latin typeface="+mn-lt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543" marR="53543" marT="0" marB="0"/>
                </a:tc>
                <a:extLst>
                  <a:ext uri="{0D108BD9-81ED-4DB2-BD59-A6C34878D82A}">
                    <a16:rowId xmlns:a16="http://schemas.microsoft.com/office/drawing/2014/main" val="3872348441"/>
                  </a:ext>
                </a:extLst>
              </a:tr>
              <a:tr h="107086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fr-FR" sz="800">
                          <a:effectLst/>
                          <a:latin typeface="+mn-lt"/>
                        </a:rPr>
                        <a:t>18</a:t>
                      </a:r>
                      <a:endParaRPr lang="zh-CN" sz="800">
                        <a:effectLst/>
                        <a:latin typeface="+mn-lt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543" marR="53543" marT="0" marB="0"/>
                </a:tc>
                <a:tc>
                  <a:txBody>
                    <a:bodyPr/>
                    <a:lstStyle/>
                    <a:p>
                      <a:pPr algn="l" hangingPunct="0">
                        <a:spcAft>
                          <a:spcPts val="0"/>
                        </a:spcAft>
                      </a:pPr>
                      <a:r>
                        <a:rPr lang="fr-FR" sz="800">
                          <a:effectLst/>
                          <a:latin typeface="+mn-lt"/>
                        </a:rPr>
                        <a:t>Close-loop SLS</a:t>
                      </a:r>
                      <a:endParaRPr lang="zh-CN" sz="800" b="1">
                        <a:effectLst/>
                        <a:latin typeface="+mn-lt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543" marR="53543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fr-FR" sz="800" dirty="0">
                          <a:effectLst/>
                          <a:latin typeface="+mn-lt"/>
                        </a:rPr>
                        <a:t>TS 28.535, TS 28.536</a:t>
                      </a:r>
                      <a:endParaRPr lang="zh-CN" sz="800" dirty="0">
                        <a:effectLst/>
                        <a:latin typeface="+mn-lt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543" marR="53543" marT="0" marB="0"/>
                </a:tc>
                <a:extLst>
                  <a:ext uri="{0D108BD9-81ED-4DB2-BD59-A6C34878D82A}">
                    <a16:rowId xmlns:a16="http://schemas.microsoft.com/office/drawing/2014/main" val="2803476126"/>
                  </a:ext>
                </a:extLst>
              </a:tr>
              <a:tr h="107086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fr-FR" sz="800">
                          <a:effectLst/>
                          <a:latin typeface="+mn-lt"/>
                        </a:rPr>
                        <a:t>19</a:t>
                      </a:r>
                      <a:endParaRPr lang="zh-CN" sz="800">
                        <a:effectLst/>
                        <a:latin typeface="+mn-lt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543" marR="53543" marT="0" marB="0"/>
                </a:tc>
                <a:tc>
                  <a:txBody>
                    <a:bodyPr/>
                    <a:lstStyle/>
                    <a:p>
                      <a:pPr algn="l" hangingPunct="0">
                        <a:spcAft>
                          <a:spcPts val="0"/>
                        </a:spcAft>
                      </a:pPr>
                      <a:r>
                        <a:rPr lang="fr-FR" sz="800">
                          <a:effectLst/>
                          <a:latin typeface="+mn-lt"/>
                        </a:rPr>
                        <a:t>Intent-driven management </a:t>
                      </a:r>
                      <a:endParaRPr lang="zh-CN" sz="800" b="1">
                        <a:effectLst/>
                        <a:latin typeface="+mn-lt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543" marR="53543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fr-FR" sz="800" dirty="0">
                          <a:effectLst/>
                          <a:latin typeface="+mn-lt"/>
                        </a:rPr>
                        <a:t>TS 28.312</a:t>
                      </a:r>
                      <a:endParaRPr lang="zh-CN" sz="800" dirty="0">
                        <a:effectLst/>
                        <a:latin typeface="+mn-lt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543" marR="53543" marT="0" marB="0"/>
                </a:tc>
                <a:extLst>
                  <a:ext uri="{0D108BD9-81ED-4DB2-BD59-A6C34878D82A}">
                    <a16:rowId xmlns:a16="http://schemas.microsoft.com/office/drawing/2014/main" val="889636766"/>
                  </a:ext>
                </a:extLst>
              </a:tr>
              <a:tr h="107086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fr-FR" sz="800">
                          <a:effectLst/>
                          <a:latin typeface="+mn-lt"/>
                        </a:rPr>
                        <a:t>20</a:t>
                      </a:r>
                      <a:endParaRPr lang="zh-CN" sz="800">
                        <a:effectLst/>
                        <a:latin typeface="+mn-lt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543" marR="53543" marT="0" marB="0"/>
                </a:tc>
                <a:tc>
                  <a:txBody>
                    <a:bodyPr/>
                    <a:lstStyle/>
                    <a:p>
                      <a:pPr algn="l" hangingPunct="0">
                        <a:spcAft>
                          <a:spcPts val="0"/>
                        </a:spcAft>
                      </a:pPr>
                      <a:r>
                        <a:rPr lang="fr-FR" sz="800">
                          <a:effectLst/>
                          <a:latin typeface="+mn-lt"/>
                        </a:rPr>
                        <a:t>Management service discovery</a:t>
                      </a:r>
                      <a:endParaRPr lang="zh-CN" sz="800" b="1">
                        <a:effectLst/>
                        <a:latin typeface="+mn-lt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543" marR="53543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fr-FR" sz="800" dirty="0">
                          <a:effectLst/>
                          <a:latin typeface="+mn-lt"/>
                        </a:rPr>
                        <a:t>TS 28.530,TS 28.533</a:t>
                      </a:r>
                      <a:endParaRPr lang="zh-CN" sz="800" dirty="0">
                        <a:effectLst/>
                        <a:latin typeface="+mn-lt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543" marR="53543" marT="0" marB="0"/>
                </a:tc>
                <a:extLst>
                  <a:ext uri="{0D108BD9-81ED-4DB2-BD59-A6C34878D82A}">
                    <a16:rowId xmlns:a16="http://schemas.microsoft.com/office/drawing/2014/main" val="77356859"/>
                  </a:ext>
                </a:extLst>
              </a:tr>
              <a:tr h="214172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fr-FR" sz="800">
                          <a:effectLst/>
                          <a:latin typeface="+mn-lt"/>
                        </a:rPr>
                        <a:t>21</a:t>
                      </a:r>
                      <a:endParaRPr lang="zh-CN" sz="800">
                        <a:effectLst/>
                        <a:latin typeface="+mn-lt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543" marR="53543" marT="0" marB="0"/>
                </a:tc>
                <a:tc>
                  <a:txBody>
                    <a:bodyPr/>
                    <a:lstStyle/>
                    <a:p>
                      <a:pPr algn="l" hangingPunct="0">
                        <a:spcAft>
                          <a:spcPts val="0"/>
                        </a:spcAft>
                      </a:pPr>
                      <a:r>
                        <a:rPr lang="fr-FR" sz="800">
                          <a:effectLst/>
                          <a:latin typeface="+mn-lt"/>
                        </a:rPr>
                        <a:t>SLA management</a:t>
                      </a:r>
                      <a:endParaRPr lang="zh-CN" sz="800" b="1">
                        <a:effectLst/>
                        <a:latin typeface="+mn-lt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543" marR="53543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fr-FR" sz="800" dirty="0">
                          <a:effectLst/>
                          <a:latin typeface="+mn-lt"/>
                        </a:rPr>
                        <a:t>TS 28.540,TS 28.541, TS 28.531, TS 28.550</a:t>
                      </a:r>
                      <a:endParaRPr lang="zh-CN" sz="800" dirty="0">
                        <a:effectLst/>
                        <a:latin typeface="+mn-lt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543" marR="53543" marT="0" marB="0"/>
                </a:tc>
                <a:extLst>
                  <a:ext uri="{0D108BD9-81ED-4DB2-BD59-A6C34878D82A}">
                    <a16:rowId xmlns:a16="http://schemas.microsoft.com/office/drawing/2014/main" val="3999927393"/>
                  </a:ext>
                </a:extLst>
              </a:tr>
              <a:tr h="107086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fr-FR" sz="800">
                          <a:effectLst/>
                          <a:latin typeface="+mn-lt"/>
                        </a:rPr>
                        <a:t>22</a:t>
                      </a:r>
                      <a:endParaRPr lang="zh-CN" sz="800">
                        <a:effectLst/>
                        <a:latin typeface="+mn-lt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543" marR="53543" marT="0" marB="0"/>
                </a:tc>
                <a:tc>
                  <a:txBody>
                    <a:bodyPr/>
                    <a:lstStyle/>
                    <a:p>
                      <a:pPr algn="l" hangingPunct="0">
                        <a:spcAft>
                          <a:spcPts val="0"/>
                        </a:spcAft>
                      </a:pPr>
                      <a:r>
                        <a:rPr lang="fr-FR" sz="800" dirty="0">
                          <a:effectLst/>
                          <a:latin typeface="+mn-lt"/>
                        </a:rPr>
                        <a:t>NPN management</a:t>
                      </a:r>
                      <a:endParaRPr lang="zh-CN" sz="800" b="1" dirty="0">
                        <a:effectLst/>
                        <a:latin typeface="+mn-lt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543" marR="53543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fr-FR" sz="800" dirty="0">
                          <a:effectLst/>
                          <a:latin typeface="+mn-lt"/>
                        </a:rPr>
                        <a:t>TS 28.557</a:t>
                      </a:r>
                      <a:endParaRPr lang="zh-CN" sz="800" dirty="0">
                        <a:effectLst/>
                        <a:latin typeface="+mn-lt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543" marR="53543" marT="0" marB="0"/>
                </a:tc>
                <a:extLst>
                  <a:ext uri="{0D108BD9-81ED-4DB2-BD59-A6C34878D82A}">
                    <a16:rowId xmlns:a16="http://schemas.microsoft.com/office/drawing/2014/main" val="927229552"/>
                  </a:ext>
                </a:extLst>
              </a:tr>
              <a:tr h="321258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fr-FR" sz="800" dirty="0">
                          <a:effectLst/>
                          <a:latin typeface="+mn-lt"/>
                        </a:rPr>
                        <a:t>23</a:t>
                      </a:r>
                      <a:endParaRPr lang="zh-CN" sz="800" dirty="0">
                        <a:effectLst/>
                        <a:latin typeface="+mn-lt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543" marR="53543" marT="0" marB="0"/>
                </a:tc>
                <a:tc>
                  <a:txBody>
                    <a:bodyPr/>
                    <a:lstStyle/>
                    <a:p>
                      <a:pPr algn="l" hangingPunct="0">
                        <a:spcAft>
                          <a:spcPts val="0"/>
                        </a:spcAft>
                      </a:pPr>
                      <a:r>
                        <a:rPr lang="fr-FR" sz="800" dirty="0">
                          <a:effectLst/>
                          <a:latin typeface="+mn-lt"/>
                        </a:rPr>
                        <a:t>Management of tenant information</a:t>
                      </a:r>
                      <a:endParaRPr lang="zh-CN" sz="800" b="1" dirty="0">
                        <a:effectLst/>
                        <a:latin typeface="+mn-lt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543" marR="53543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+mn-lt"/>
                        </a:rPr>
                        <a:t>TS 28.530, TS 28.531,TS 28.533,TS 28.550,TS 28.552,TS 28.541</a:t>
                      </a:r>
                      <a:endParaRPr lang="zh-CN" sz="800" dirty="0">
                        <a:effectLst/>
                        <a:latin typeface="+mn-lt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543" marR="53543" marT="0" marB="0"/>
                </a:tc>
                <a:extLst>
                  <a:ext uri="{0D108BD9-81ED-4DB2-BD59-A6C34878D82A}">
                    <a16:rowId xmlns:a16="http://schemas.microsoft.com/office/drawing/2014/main" val="730967718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38F52183-06A5-440A-8E7F-C8FF2D530A14}"/>
              </a:ext>
            </a:extLst>
          </p:cNvPr>
          <p:cNvSpPr/>
          <p:nvPr/>
        </p:nvSpPr>
        <p:spPr>
          <a:xfrm>
            <a:off x="120651" y="5783774"/>
            <a:ext cx="717807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dirty="0">
                <a:latin typeface="+mn-lt"/>
              </a:rPr>
              <a:t>List of SA5 specifications: </a:t>
            </a:r>
            <a:r>
              <a:rPr lang="zh-CN" altLang="en-US" sz="1200" dirty="0">
                <a:latin typeface="+mn-lt"/>
              </a:rPr>
              <a:t>https://portal.3gpp.org/Specifications.aspx?q=1&amp;series=22&amp;releases=all&amp;draft=False&amp;underCC=False&amp;withACC=False&amp;withBCC=False&amp;numberNYA=False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3F3AF0D-BA9B-4537-8A1B-499F45431A8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802" y="1070920"/>
            <a:ext cx="7178073" cy="42012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0312915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4964F5F8-D124-4D77-B640-78348E7EA7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274638"/>
            <a:ext cx="9112251" cy="1143000"/>
          </a:xfrm>
        </p:spPr>
        <p:txBody>
          <a:bodyPr/>
          <a:lstStyle/>
          <a:p>
            <a:r>
              <a:rPr lang="en-US" altLang="zh-CN" sz="3600" dirty="0"/>
              <a:t>Rel-18 SA5 Stage 3 in forge</a:t>
            </a:r>
            <a:endParaRPr lang="zh-CN" altLang="en-US" sz="3600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48D44ED3-8B5B-4FA6-B987-8EDF03B3578B}"/>
              </a:ext>
            </a:extLst>
          </p:cNvPr>
          <p:cNvSpPr/>
          <p:nvPr/>
        </p:nvSpPr>
        <p:spPr>
          <a:xfrm>
            <a:off x="440318" y="1122762"/>
            <a:ext cx="10026513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Blip>
                <a:blip r:embed="rId2"/>
              </a:buBlip>
            </a:pPr>
            <a:r>
              <a:rPr lang="en-US" altLang="zh-CN" sz="1400" dirty="0"/>
              <a:t>SA5 Stage3 includes </a:t>
            </a:r>
            <a:r>
              <a:rPr lang="en-US" altLang="zh-CN" sz="1400" dirty="0" err="1"/>
              <a:t>OpenAPI</a:t>
            </a:r>
            <a:r>
              <a:rPr lang="en-US" altLang="zh-CN" sz="1400" dirty="0"/>
              <a:t> (OAM and CH) and YANG (OAM only) solutions, there are 33 </a:t>
            </a:r>
            <a:r>
              <a:rPr lang="en-US" altLang="zh-CN" sz="1400" dirty="0" err="1"/>
              <a:t>yaml</a:t>
            </a:r>
            <a:r>
              <a:rPr lang="en-US" altLang="zh-CN" sz="1400" dirty="0"/>
              <a:t> files and 100 YANG files. </a:t>
            </a:r>
          </a:p>
          <a:p>
            <a:pPr marL="342900" indent="-342900">
              <a:buBlip>
                <a:blip r:embed="rId2"/>
              </a:buBlip>
            </a:pPr>
            <a:r>
              <a:rPr lang="en-US" altLang="zh-CN" sz="1400" dirty="0" err="1"/>
              <a:t>OpenAPI</a:t>
            </a:r>
            <a:r>
              <a:rPr lang="en-US" altLang="zh-CN" sz="1400" dirty="0"/>
              <a:t> solution is captured in </a:t>
            </a:r>
            <a:r>
              <a:rPr lang="en-US" altLang="zh-CN" sz="1400" dirty="0">
                <a:hlinkClick r:id="rId3"/>
              </a:rPr>
              <a:t>https://forge.3gpp.org/rep/all/5G_APIs</a:t>
            </a:r>
            <a:r>
              <a:rPr lang="en-US" altLang="zh-CN" sz="1400" dirty="0"/>
              <a:t> (3GPP unified stage3 repository) and  </a:t>
            </a:r>
            <a:r>
              <a:rPr lang="en-US" altLang="zh-CN" sz="1400" dirty="0">
                <a:hlinkClick r:id="rId4"/>
              </a:rPr>
              <a:t>https://forge.3gpp.org/rep/sa5/MnS/-/tree/Rel-18/OpenAPI</a:t>
            </a:r>
            <a:r>
              <a:rPr lang="en-US" altLang="zh-CN" sz="1400" dirty="0"/>
              <a:t> (SA5 stage3 repository)</a:t>
            </a:r>
          </a:p>
          <a:p>
            <a:pPr marL="342900" indent="-342900">
              <a:buBlip>
                <a:blip r:embed="rId2"/>
              </a:buBlip>
            </a:pPr>
            <a:r>
              <a:rPr lang="en-US" altLang="zh-CN" sz="1400" dirty="0"/>
              <a:t>YANG solution is captured in </a:t>
            </a:r>
            <a:r>
              <a:rPr lang="en-US" altLang="zh-CN" sz="1400" dirty="0">
                <a:hlinkClick r:id="rId5"/>
              </a:rPr>
              <a:t>https://forge.3gpp.org/rep/sa5/MnS/-/tree/Rel-18/yang-models</a:t>
            </a:r>
            <a:r>
              <a:rPr lang="en-US" altLang="zh-CN" sz="1400" dirty="0"/>
              <a:t> (SA5 stage3 repository)</a:t>
            </a:r>
          </a:p>
          <a:p>
            <a:pPr marL="342900" indent="-342900">
              <a:buBlip>
                <a:blip r:embed="rId2"/>
              </a:buBlip>
            </a:pPr>
            <a:endParaRPr lang="en-US" altLang="zh-CN" sz="1400" dirty="0"/>
          </a:p>
        </p:txBody>
      </p:sp>
      <p:pic>
        <p:nvPicPr>
          <p:cNvPr id="6" name="Picture 2" descr="C:\Users\z00340018\AppData\Roaming\eSpace_Desktop\UserData\z00340018\imagefiles\originalImgfiles\97357407-0541-48C4-8A14-FD30429AF92E.png">
            <a:extLst>
              <a:ext uri="{FF2B5EF4-FFF2-40B4-BE49-F238E27FC236}">
                <a16:creationId xmlns:a16="http://schemas.microsoft.com/office/drawing/2014/main" id="{CF241551-3EDD-46BB-B2F0-A776026911D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14048" y="2602523"/>
            <a:ext cx="1713686" cy="37028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 descr="C:\Users\z00340018\AppData\Roaming\eSpace_Desktop\UserData\z00340018\imagefiles\CED9A7D2-473B-4235-B9B3-879B34D65162.png">
            <a:extLst>
              <a:ext uri="{FF2B5EF4-FFF2-40B4-BE49-F238E27FC236}">
                <a16:creationId xmlns:a16="http://schemas.microsoft.com/office/drawing/2014/main" id="{A2A8D1BC-6E3D-434D-BD21-5A1201E57AD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77127" y="2602523"/>
            <a:ext cx="2943393" cy="34282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E5EE71E5-A641-4CB8-BA6D-23C9ED3FCC28}"/>
              </a:ext>
            </a:extLst>
          </p:cNvPr>
          <p:cNvSpPr txBox="1"/>
          <p:nvPr/>
        </p:nvSpPr>
        <p:spPr>
          <a:xfrm>
            <a:off x="3521685" y="2292313"/>
            <a:ext cx="3288080" cy="261610"/>
          </a:xfrm>
          <a:prstGeom prst="rect">
            <a:avLst/>
          </a:prstGeom>
          <a:solidFill>
            <a:srgbClr val="92D050"/>
          </a:solidFill>
        </p:spPr>
        <p:txBody>
          <a:bodyPr wrap="none" rtlCol="0">
            <a:spAutoFit/>
          </a:bodyPr>
          <a:lstStyle/>
          <a:p>
            <a:r>
              <a:rPr lang="en-US" altLang="zh-CN" sz="1100" b="1" dirty="0"/>
              <a:t>Example of SA5 </a:t>
            </a:r>
            <a:r>
              <a:rPr lang="en-US" altLang="zh-CN" sz="1100" b="1" dirty="0" err="1"/>
              <a:t>OpenAPI</a:t>
            </a:r>
            <a:r>
              <a:rPr lang="en-US" altLang="zh-CN" sz="1100" b="1" dirty="0"/>
              <a:t> and YANG solutions</a:t>
            </a:r>
            <a:endParaRPr lang="zh-CN" altLang="en-US" sz="1100" b="1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C407F660-9C26-4A76-82E3-5969BB7B15AA}"/>
              </a:ext>
            </a:extLst>
          </p:cNvPr>
          <p:cNvSpPr/>
          <p:nvPr/>
        </p:nvSpPr>
        <p:spPr bwMode="auto">
          <a:xfrm>
            <a:off x="2377127" y="2538047"/>
            <a:ext cx="5559396" cy="3810000"/>
          </a:xfrm>
          <a:prstGeom prst="rect">
            <a:avLst/>
          </a:prstGeom>
          <a:noFill/>
          <a:ln w="31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26448787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Title 1">
            <a:extLst>
              <a:ext uri="{FF2B5EF4-FFF2-40B4-BE49-F238E27FC236}">
                <a16:creationId xmlns:a16="http://schemas.microsoft.com/office/drawing/2014/main" id="{63B83036-D229-4EDE-AEE6-D20FF5C901A8}"/>
              </a:ext>
            </a:extLst>
          </p:cNvPr>
          <p:cNvSpPr txBox="1">
            <a:spLocks/>
          </p:cNvSpPr>
          <p:nvPr/>
        </p:nvSpPr>
        <p:spPr bwMode="auto">
          <a:xfrm>
            <a:off x="182824" y="180884"/>
            <a:ext cx="9089864" cy="3886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>
              <a:defRPr sz="4200">
                <a:solidFill>
                  <a:srgbClr val="FF0000"/>
                </a:solidFill>
                <a:latin typeface="Calibri" pitchFamily="34" charset="0"/>
              </a:defRPr>
            </a:lvl2pPr>
            <a:lvl3pPr algn="ctr">
              <a:defRPr sz="4200">
                <a:solidFill>
                  <a:srgbClr val="FF0000"/>
                </a:solidFill>
                <a:latin typeface="Calibri" pitchFamily="34" charset="0"/>
              </a:defRPr>
            </a:lvl3pPr>
            <a:lvl4pPr algn="ctr">
              <a:defRPr sz="4200">
                <a:solidFill>
                  <a:srgbClr val="FF0000"/>
                </a:solidFill>
                <a:latin typeface="Calibri" pitchFamily="34" charset="0"/>
              </a:defRPr>
            </a:lvl4pPr>
            <a:lvl5pPr algn="ctr">
              <a:defRPr sz="4200">
                <a:solidFill>
                  <a:srgbClr val="FF0000"/>
                </a:solidFill>
                <a:latin typeface="Calibri" pitchFamily="34" charset="0"/>
              </a:defRPr>
            </a:lvl5pPr>
            <a:lvl6pPr marL="609585" algn="ctr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6pPr>
            <a:lvl7pPr marL="1219170" algn="ctr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7pPr>
            <a:lvl8pPr marL="1828754" algn="ctr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8pPr>
            <a:lvl9pPr marL="2438339" algn="ctr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GB" sz="2400" dirty="0"/>
              <a:t>Release 19 timeline – figure with SA5 (</a:t>
            </a:r>
            <a:r>
              <a:rPr lang="en-US" altLang="zh-CN" sz="2400" dirty="0"/>
              <a:t>planned</a:t>
            </a:r>
            <a:r>
              <a:rPr lang="en-GB" sz="2400" dirty="0"/>
              <a:t> so far)</a:t>
            </a:r>
            <a:endParaRPr lang="en-US" sz="2400" dirty="0"/>
          </a:p>
        </p:txBody>
      </p:sp>
      <p:cxnSp>
        <p:nvCxnSpPr>
          <p:cNvPr id="155" name="Straight Connector 154">
            <a:extLst>
              <a:ext uri="{FF2B5EF4-FFF2-40B4-BE49-F238E27FC236}">
                <a16:creationId xmlns:a16="http://schemas.microsoft.com/office/drawing/2014/main" id="{022E1380-F159-442F-A3AB-EF563603B463}"/>
              </a:ext>
            </a:extLst>
          </p:cNvPr>
          <p:cNvCxnSpPr>
            <a:cxnSpLocks/>
          </p:cNvCxnSpPr>
          <p:nvPr/>
        </p:nvCxnSpPr>
        <p:spPr bwMode="auto">
          <a:xfrm>
            <a:off x="8390551" y="1483950"/>
            <a:ext cx="1617892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56" name="Straight Connector 155">
            <a:extLst>
              <a:ext uri="{FF2B5EF4-FFF2-40B4-BE49-F238E27FC236}">
                <a16:creationId xmlns:a16="http://schemas.microsoft.com/office/drawing/2014/main" id="{FB0F862C-996B-4BF2-8258-58A3992B5FF6}"/>
              </a:ext>
            </a:extLst>
          </p:cNvPr>
          <p:cNvCxnSpPr>
            <a:cxnSpLocks/>
          </p:cNvCxnSpPr>
          <p:nvPr/>
        </p:nvCxnSpPr>
        <p:spPr bwMode="auto">
          <a:xfrm>
            <a:off x="5522007" y="1483950"/>
            <a:ext cx="2694231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57" name="Straight Connector 156">
            <a:extLst>
              <a:ext uri="{FF2B5EF4-FFF2-40B4-BE49-F238E27FC236}">
                <a16:creationId xmlns:a16="http://schemas.microsoft.com/office/drawing/2014/main" id="{121CC504-C321-41F7-A72E-E42D5CBBEEA1}"/>
              </a:ext>
            </a:extLst>
          </p:cNvPr>
          <p:cNvCxnSpPr>
            <a:cxnSpLocks/>
          </p:cNvCxnSpPr>
          <p:nvPr/>
        </p:nvCxnSpPr>
        <p:spPr bwMode="auto">
          <a:xfrm>
            <a:off x="2606078" y="1483950"/>
            <a:ext cx="2694231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58" name="Straight Connector 157">
            <a:extLst>
              <a:ext uri="{FF2B5EF4-FFF2-40B4-BE49-F238E27FC236}">
                <a16:creationId xmlns:a16="http://schemas.microsoft.com/office/drawing/2014/main" id="{F927311F-B7B6-4596-AE77-2D3182D8B04A}"/>
              </a:ext>
            </a:extLst>
          </p:cNvPr>
          <p:cNvCxnSpPr>
            <a:cxnSpLocks/>
          </p:cNvCxnSpPr>
          <p:nvPr/>
        </p:nvCxnSpPr>
        <p:spPr bwMode="auto">
          <a:xfrm>
            <a:off x="578635" y="1483950"/>
            <a:ext cx="1787128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59" name="Straight Connector 114">
            <a:extLst>
              <a:ext uri="{FF2B5EF4-FFF2-40B4-BE49-F238E27FC236}">
                <a16:creationId xmlns:a16="http://schemas.microsoft.com/office/drawing/2014/main" id="{B5A6F1CA-C041-4D24-B854-DDABD68E23BB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413630" y="2136968"/>
            <a:ext cx="0" cy="3615707"/>
          </a:xfrm>
          <a:prstGeom prst="line">
            <a:avLst/>
          </a:prstGeom>
          <a:ln>
            <a:solidFill>
              <a:srgbClr val="C00000"/>
            </a:solidFill>
            <a:headEnd/>
            <a:tailEnd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60" name="Straight Connector 114">
            <a:extLst>
              <a:ext uri="{FF2B5EF4-FFF2-40B4-BE49-F238E27FC236}">
                <a16:creationId xmlns:a16="http://schemas.microsoft.com/office/drawing/2014/main" id="{B832A806-FCEA-4A57-87A7-6BE20197D2F5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8302548" y="2302900"/>
            <a:ext cx="27078" cy="3474811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161" name="Straight Connector 114">
            <a:extLst>
              <a:ext uri="{FF2B5EF4-FFF2-40B4-BE49-F238E27FC236}">
                <a16:creationId xmlns:a16="http://schemas.microsoft.com/office/drawing/2014/main" id="{314D9DA8-4223-4841-92DE-E5A3A044EC96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5425543" y="2258870"/>
            <a:ext cx="5077" cy="3476573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162" name="Straight Connector 114">
            <a:extLst>
              <a:ext uri="{FF2B5EF4-FFF2-40B4-BE49-F238E27FC236}">
                <a16:creationId xmlns:a16="http://schemas.microsoft.com/office/drawing/2014/main" id="{BEE216C4-7C31-4123-B701-97E7E6EF5A56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2512997" y="2260632"/>
            <a:ext cx="8462" cy="3474811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sp>
        <p:nvSpPr>
          <p:cNvPr id="163" name="Title 1">
            <a:extLst>
              <a:ext uri="{FF2B5EF4-FFF2-40B4-BE49-F238E27FC236}">
                <a16:creationId xmlns:a16="http://schemas.microsoft.com/office/drawing/2014/main" id="{8EAACE28-509D-4119-8F90-6E577A52A9A0}"/>
              </a:ext>
            </a:extLst>
          </p:cNvPr>
          <p:cNvSpPr txBox="1">
            <a:spLocks/>
          </p:cNvSpPr>
          <p:nvPr/>
        </p:nvSpPr>
        <p:spPr bwMode="auto">
          <a:xfrm>
            <a:off x="749562" y="744871"/>
            <a:ext cx="7613756" cy="431211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>
              <a:defRPr/>
            </a:pPr>
            <a:r>
              <a:rPr lang="en-GB" sz="2400" kern="0" dirty="0">
                <a:latin typeface="Montserrat" panose="00000500000000000000" pitchFamily="50" charset="0"/>
                <a:ea typeface="ＭＳ Ｐゴシック" charset="0"/>
                <a:cs typeface="ＭＳ Ｐゴシック" charset="0"/>
              </a:rPr>
              <a:t>Release 19 timeline</a:t>
            </a:r>
            <a:endParaRPr lang="en-US" sz="2000" kern="0" dirty="0">
              <a:latin typeface="Montserrat" panose="00000500000000000000" pitchFamily="50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64" name="TextBox 86">
            <a:extLst>
              <a:ext uri="{FF2B5EF4-FFF2-40B4-BE49-F238E27FC236}">
                <a16:creationId xmlns:a16="http://schemas.microsoft.com/office/drawing/2014/main" id="{BD45642F-2C4D-4ACC-A4F6-5F9854B266D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15898" y="1695292"/>
            <a:ext cx="394318" cy="2219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50" charset="0"/>
              </a:rPr>
              <a:t>#101</a:t>
            </a:r>
          </a:p>
        </p:txBody>
      </p:sp>
      <p:cxnSp>
        <p:nvCxnSpPr>
          <p:cNvPr id="165" name="Straight Connector 115">
            <a:extLst>
              <a:ext uri="{FF2B5EF4-FFF2-40B4-BE49-F238E27FC236}">
                <a16:creationId xmlns:a16="http://schemas.microsoft.com/office/drawing/2014/main" id="{1F98E3AF-8029-4BEA-94C7-FC47BF7126E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239019" y="2302900"/>
            <a:ext cx="10154" cy="3474811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166" name="Straight Connector 114">
            <a:extLst>
              <a:ext uri="{FF2B5EF4-FFF2-40B4-BE49-F238E27FC236}">
                <a16:creationId xmlns:a16="http://schemas.microsoft.com/office/drawing/2014/main" id="{00EDAC08-29E7-4560-8B64-0F228572C70E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56483" y="2329317"/>
            <a:ext cx="0" cy="3448394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167" name="Straight Connector 114">
            <a:extLst>
              <a:ext uri="{FF2B5EF4-FFF2-40B4-BE49-F238E27FC236}">
                <a16:creationId xmlns:a16="http://schemas.microsoft.com/office/drawing/2014/main" id="{B6E9BE2F-8A28-44DC-8266-55B4452655A8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464798" y="2311325"/>
            <a:ext cx="0" cy="3474811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168" name="Straight Connector 114">
            <a:extLst>
              <a:ext uri="{FF2B5EF4-FFF2-40B4-BE49-F238E27FC236}">
                <a16:creationId xmlns:a16="http://schemas.microsoft.com/office/drawing/2014/main" id="{1B20C862-F36F-48AA-A0BC-39DA445F9133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8911796" y="2302900"/>
            <a:ext cx="33847" cy="3432543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169" name="Straight Connector 114">
            <a:extLst>
              <a:ext uri="{FF2B5EF4-FFF2-40B4-BE49-F238E27FC236}">
                <a16:creationId xmlns:a16="http://schemas.microsoft.com/office/drawing/2014/main" id="{79FAB94F-B15A-4641-9F62-FFFCF874B44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620528" y="2302900"/>
            <a:ext cx="1693" cy="3474811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170" name="Straight Connector 114">
            <a:extLst>
              <a:ext uri="{FF2B5EF4-FFF2-40B4-BE49-F238E27FC236}">
                <a16:creationId xmlns:a16="http://schemas.microsoft.com/office/drawing/2014/main" id="{D864028C-CE6A-4D12-BBB7-CAA7F77AE196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136332" y="2258870"/>
            <a:ext cx="0" cy="3518842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171" name="Straight Connector 114">
            <a:extLst>
              <a:ext uri="{FF2B5EF4-FFF2-40B4-BE49-F238E27FC236}">
                <a16:creationId xmlns:a16="http://schemas.microsoft.com/office/drawing/2014/main" id="{441B59AE-2EF3-4BA3-9512-F071BB015F39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879276" y="2302900"/>
            <a:ext cx="0" cy="3474811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172" name="Straight Connector 114">
            <a:extLst>
              <a:ext uri="{FF2B5EF4-FFF2-40B4-BE49-F238E27FC236}">
                <a16:creationId xmlns:a16="http://schemas.microsoft.com/office/drawing/2014/main" id="{076DB975-DC97-440B-AEE8-55D50268BB77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4792602" y="2302900"/>
            <a:ext cx="3385" cy="3474811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173" name="Straight Connector 114">
            <a:extLst>
              <a:ext uri="{FF2B5EF4-FFF2-40B4-BE49-F238E27FC236}">
                <a16:creationId xmlns:a16="http://schemas.microsoft.com/office/drawing/2014/main" id="{86BC19EC-DDE1-4DCC-A11B-7B52EBD90577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3963347" y="2302900"/>
            <a:ext cx="16924" cy="3474811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174" name="Straight Connector 114">
            <a:extLst>
              <a:ext uri="{FF2B5EF4-FFF2-40B4-BE49-F238E27FC236}">
                <a16:creationId xmlns:a16="http://schemas.microsoft.com/office/drawing/2014/main" id="{721211E9-B5B1-4ECB-B842-65A17300D07C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9514275" y="2306422"/>
            <a:ext cx="10154" cy="3471289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175" name="TextBox 86">
            <a:extLst>
              <a:ext uri="{FF2B5EF4-FFF2-40B4-BE49-F238E27FC236}">
                <a16:creationId xmlns:a16="http://schemas.microsoft.com/office/drawing/2014/main" id="{504EBE2D-ED4B-4AE5-869B-46D7ECB9D4B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47147" y="1695292"/>
            <a:ext cx="416320" cy="2219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50" charset="0"/>
              </a:rPr>
              <a:t>#102</a:t>
            </a:r>
            <a:endParaRPr lang="en-GB" altLang="en-US" sz="400">
              <a:latin typeface="Montserrat" panose="00000500000000000000" pitchFamily="50" charset="0"/>
            </a:endParaRPr>
          </a:p>
        </p:txBody>
      </p:sp>
      <p:sp>
        <p:nvSpPr>
          <p:cNvPr id="176" name="TextBox 86">
            <a:extLst>
              <a:ext uri="{FF2B5EF4-FFF2-40B4-BE49-F238E27FC236}">
                <a16:creationId xmlns:a16="http://schemas.microsoft.com/office/drawing/2014/main" id="{05E8BB56-8E70-41B6-8420-EEB8F32F508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73168" y="1695292"/>
            <a:ext cx="414627" cy="2219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50" charset="0"/>
              </a:rPr>
              <a:t>#103</a:t>
            </a:r>
            <a:endParaRPr lang="en-GB" altLang="en-US" sz="400">
              <a:latin typeface="Montserrat" panose="00000500000000000000" pitchFamily="50" charset="0"/>
            </a:endParaRPr>
          </a:p>
        </p:txBody>
      </p:sp>
      <p:sp>
        <p:nvSpPr>
          <p:cNvPr id="177" name="TextBox 86">
            <a:extLst>
              <a:ext uri="{FF2B5EF4-FFF2-40B4-BE49-F238E27FC236}">
                <a16:creationId xmlns:a16="http://schemas.microsoft.com/office/drawing/2014/main" id="{506134C6-7190-4485-A83E-FDC7FAD8EA6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07650" y="1695292"/>
            <a:ext cx="423089" cy="2219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50" charset="0"/>
              </a:rPr>
              <a:t>#104</a:t>
            </a:r>
            <a:endParaRPr lang="en-GB" altLang="en-US" sz="400">
              <a:latin typeface="Montserrat" panose="00000500000000000000" pitchFamily="50" charset="0"/>
            </a:endParaRPr>
          </a:p>
        </p:txBody>
      </p:sp>
      <p:sp>
        <p:nvSpPr>
          <p:cNvPr id="178" name="TextBox 86">
            <a:extLst>
              <a:ext uri="{FF2B5EF4-FFF2-40B4-BE49-F238E27FC236}">
                <a16:creationId xmlns:a16="http://schemas.microsoft.com/office/drawing/2014/main" id="{5813D58D-B33F-4537-9445-5DBF6242589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38597" y="1695292"/>
            <a:ext cx="416320" cy="2219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50" charset="0"/>
              </a:rPr>
              <a:t>#105</a:t>
            </a:r>
            <a:endParaRPr lang="en-GB" altLang="en-US" sz="400">
              <a:latin typeface="Montserrat" panose="00000500000000000000" pitchFamily="50" charset="0"/>
            </a:endParaRPr>
          </a:p>
        </p:txBody>
      </p:sp>
      <p:sp>
        <p:nvSpPr>
          <p:cNvPr id="179" name="TextBox 86">
            <a:extLst>
              <a:ext uri="{FF2B5EF4-FFF2-40B4-BE49-F238E27FC236}">
                <a16:creationId xmlns:a16="http://schemas.microsoft.com/office/drawing/2014/main" id="{20C9048B-0A99-4489-B150-BD24C6F3DD5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00459" y="1695292"/>
            <a:ext cx="418012" cy="2219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50" charset="0"/>
              </a:rPr>
              <a:t>#106</a:t>
            </a:r>
            <a:endParaRPr lang="en-GB" altLang="en-US" sz="400">
              <a:latin typeface="Montserrat" panose="00000500000000000000" pitchFamily="50" charset="0"/>
            </a:endParaRPr>
          </a:p>
        </p:txBody>
      </p:sp>
      <p:sp>
        <p:nvSpPr>
          <p:cNvPr id="180" name="TextBox 86">
            <a:extLst>
              <a:ext uri="{FF2B5EF4-FFF2-40B4-BE49-F238E27FC236}">
                <a16:creationId xmlns:a16="http://schemas.microsoft.com/office/drawing/2014/main" id="{7C314518-5D54-4CF5-9229-4E5E1A47CF9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33250" y="1695292"/>
            <a:ext cx="416320" cy="2219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50" charset="0"/>
              </a:rPr>
              <a:t>#107</a:t>
            </a:r>
            <a:endParaRPr lang="en-GB" altLang="en-US" sz="400">
              <a:latin typeface="Montserrat" panose="00000500000000000000" pitchFamily="50" charset="0"/>
            </a:endParaRPr>
          </a:p>
        </p:txBody>
      </p:sp>
      <p:sp>
        <p:nvSpPr>
          <p:cNvPr id="181" name="TextBox 86">
            <a:extLst>
              <a:ext uri="{FF2B5EF4-FFF2-40B4-BE49-F238E27FC236}">
                <a16:creationId xmlns:a16="http://schemas.microsoft.com/office/drawing/2014/main" id="{D3159760-A9DD-455D-A04B-8637BFB0694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67732" y="1695292"/>
            <a:ext cx="423089" cy="2219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50" charset="0"/>
              </a:rPr>
              <a:t>#108</a:t>
            </a:r>
            <a:endParaRPr lang="en-GB" altLang="en-US" sz="400">
              <a:latin typeface="Montserrat" panose="00000500000000000000" pitchFamily="50" charset="0"/>
            </a:endParaRPr>
          </a:p>
        </p:txBody>
      </p:sp>
      <p:sp>
        <p:nvSpPr>
          <p:cNvPr id="182" name="TextBox 86">
            <a:extLst>
              <a:ext uri="{FF2B5EF4-FFF2-40B4-BE49-F238E27FC236}">
                <a16:creationId xmlns:a16="http://schemas.microsoft.com/office/drawing/2014/main" id="{5D7998E0-9B5A-409A-9815-0B401179225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446216" y="1695292"/>
            <a:ext cx="419704" cy="2219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50" charset="0"/>
              </a:rPr>
              <a:t>#109</a:t>
            </a:r>
            <a:endParaRPr lang="en-GB" altLang="en-US" sz="400">
              <a:latin typeface="Montserrat" panose="00000500000000000000" pitchFamily="50" charset="0"/>
            </a:endParaRPr>
          </a:p>
        </p:txBody>
      </p:sp>
      <p:sp>
        <p:nvSpPr>
          <p:cNvPr id="183" name="TextBox 86">
            <a:extLst>
              <a:ext uri="{FF2B5EF4-FFF2-40B4-BE49-F238E27FC236}">
                <a16:creationId xmlns:a16="http://schemas.microsoft.com/office/drawing/2014/main" id="{3BD9C38C-46AF-4FED-B8ED-027E6693F94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150236" y="1695292"/>
            <a:ext cx="394318" cy="2219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50" charset="0"/>
              </a:rPr>
              <a:t>#110</a:t>
            </a:r>
            <a:endParaRPr lang="en-GB" altLang="en-US" sz="400">
              <a:latin typeface="Montserrat" panose="00000500000000000000" pitchFamily="50" charset="0"/>
            </a:endParaRPr>
          </a:p>
        </p:txBody>
      </p:sp>
      <p:sp>
        <p:nvSpPr>
          <p:cNvPr id="184" name="TextBox 86">
            <a:extLst>
              <a:ext uri="{FF2B5EF4-FFF2-40B4-BE49-F238E27FC236}">
                <a16:creationId xmlns:a16="http://schemas.microsoft.com/office/drawing/2014/main" id="{F72C1031-EEA4-4B82-82E0-7BBC4E9ACC8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749330" y="1695292"/>
            <a:ext cx="365549" cy="2219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50" charset="0"/>
              </a:rPr>
              <a:t>#111</a:t>
            </a:r>
            <a:endParaRPr lang="en-GB" altLang="en-US" sz="400">
              <a:latin typeface="Montserrat" panose="00000500000000000000" pitchFamily="50" charset="0"/>
            </a:endParaRPr>
          </a:p>
        </p:txBody>
      </p:sp>
      <p:sp>
        <p:nvSpPr>
          <p:cNvPr id="185" name="TextBox 86">
            <a:extLst>
              <a:ext uri="{FF2B5EF4-FFF2-40B4-BE49-F238E27FC236}">
                <a16:creationId xmlns:a16="http://schemas.microsoft.com/office/drawing/2014/main" id="{5AEB032A-D6B4-46B0-8FF2-E99FDD07E2E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350116" y="1695292"/>
            <a:ext cx="387550" cy="2219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50" charset="0"/>
              </a:rPr>
              <a:t>#112</a:t>
            </a:r>
            <a:endParaRPr lang="en-GB" altLang="en-US" sz="400">
              <a:latin typeface="Montserrat" panose="00000500000000000000" pitchFamily="50" charset="0"/>
            </a:endParaRPr>
          </a:p>
        </p:txBody>
      </p:sp>
      <p:sp>
        <p:nvSpPr>
          <p:cNvPr id="186" name="TextBox 86">
            <a:extLst>
              <a:ext uri="{FF2B5EF4-FFF2-40B4-BE49-F238E27FC236}">
                <a16:creationId xmlns:a16="http://schemas.microsoft.com/office/drawing/2014/main" id="{AC4BABDD-4C48-4E87-91F5-08FA07811C1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9094" y="1695292"/>
            <a:ext cx="379088" cy="2219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50" charset="0"/>
              </a:rPr>
              <a:t>#99</a:t>
            </a:r>
            <a:endParaRPr lang="en-GB" altLang="en-US" sz="400">
              <a:latin typeface="Montserrat" panose="00000500000000000000" pitchFamily="50" charset="0"/>
            </a:endParaRPr>
          </a:p>
        </p:txBody>
      </p:sp>
      <p:sp>
        <p:nvSpPr>
          <p:cNvPr id="187" name="Chevron 60">
            <a:extLst>
              <a:ext uri="{FF2B5EF4-FFF2-40B4-BE49-F238E27FC236}">
                <a16:creationId xmlns:a16="http://schemas.microsoft.com/office/drawing/2014/main" id="{055906FA-3D7D-41EB-B04F-5F03809BF12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65763" y="2686838"/>
            <a:ext cx="881717" cy="311729"/>
          </a:xfrm>
          <a:prstGeom prst="chevron">
            <a:avLst>
              <a:gd name="adj" fmla="val 50080"/>
            </a:avLst>
          </a:prstGeom>
          <a:solidFill>
            <a:srgbClr val="006600">
              <a:alpha val="30196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rIns="0"/>
          <a:lstStyle/>
          <a:p>
            <a:pPr algn="ctr"/>
            <a:r>
              <a:rPr lang="fr-FR" altLang="en-US" sz="600">
                <a:latin typeface="Montserrat" panose="00000500000000000000" pitchFamily="50" charset="0"/>
                <a:cs typeface="Arial" panose="020B0604020202020204" pitchFamily="34" charset="0"/>
              </a:rPr>
              <a:t>RAN4 </a:t>
            </a:r>
          </a:p>
          <a:p>
            <a:pPr algn="ctr"/>
            <a:r>
              <a:rPr lang="fr-FR" altLang="en-US" sz="600">
                <a:latin typeface="Montserrat" panose="00000500000000000000" pitchFamily="50" charset="0"/>
                <a:cs typeface="Arial" panose="020B0604020202020204" pitchFamily="34" charset="0"/>
              </a:rPr>
              <a:t>content def.</a:t>
            </a:r>
          </a:p>
        </p:txBody>
      </p:sp>
      <p:sp>
        <p:nvSpPr>
          <p:cNvPr id="188" name="Chevron 60">
            <a:extLst>
              <a:ext uri="{FF2B5EF4-FFF2-40B4-BE49-F238E27FC236}">
                <a16:creationId xmlns:a16="http://schemas.microsoft.com/office/drawing/2014/main" id="{ADBA38B8-6177-40C2-B37A-F7BF00356F3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02661" y="2686838"/>
            <a:ext cx="1028952" cy="311729"/>
          </a:xfrm>
          <a:prstGeom prst="chevron">
            <a:avLst>
              <a:gd name="adj" fmla="val 49975"/>
            </a:avLst>
          </a:prstGeom>
          <a:gradFill flip="none" rotWithShape="1"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  <a:tileRect/>
          </a:gradFill>
          <a:ln>
            <a:noFill/>
          </a:ln>
        </p:spPr>
        <p:txBody>
          <a:bodyPr lIns="0" rIns="0"/>
          <a:lstStyle/>
          <a:p>
            <a:pPr algn="ctr">
              <a:defRPr/>
            </a:pPr>
            <a:r>
              <a:rPr lang="fr-FR" altLang="en-US" sz="700" b="1" dirty="0">
                <a:latin typeface="Montserrat" panose="00000500000000000000" pitchFamily="50" charset="0"/>
                <a:cs typeface="Arial" panose="020B0604020202020204" pitchFamily="34" charset="0"/>
              </a:rPr>
              <a:t> </a:t>
            </a:r>
            <a:r>
              <a:rPr lang="fr-FR" altLang="en-US" sz="700" dirty="0">
                <a:latin typeface="Montserrat" panose="00000500000000000000" pitchFamily="50" charset="0"/>
                <a:cs typeface="Arial" panose="020B0604020202020204" pitchFamily="34" charset="0"/>
              </a:rPr>
              <a:t>RAN Content </a:t>
            </a:r>
            <a:r>
              <a:rPr lang="fr-FR" altLang="en-US" sz="700" dirty="0" err="1">
                <a:latin typeface="Montserrat" panose="00000500000000000000" pitchFamily="50" charset="0"/>
                <a:cs typeface="Arial" panose="020B0604020202020204" pitchFamily="34" charset="0"/>
              </a:rPr>
              <a:t>def</a:t>
            </a:r>
            <a:r>
              <a:rPr lang="fr-FR" altLang="en-US" sz="700" dirty="0">
                <a:latin typeface="Montserrat" panose="00000500000000000000" pitchFamily="50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189" name="TextBox 188">
            <a:extLst>
              <a:ext uri="{FF2B5EF4-FFF2-40B4-BE49-F238E27FC236}">
                <a16:creationId xmlns:a16="http://schemas.microsoft.com/office/drawing/2014/main" id="{B5B77CEB-C220-4D5B-A128-AAA222CE7A71}"/>
              </a:ext>
            </a:extLst>
          </p:cNvPr>
          <p:cNvSpPr txBox="1"/>
          <p:nvPr/>
        </p:nvSpPr>
        <p:spPr>
          <a:xfrm>
            <a:off x="3714570" y="1348339"/>
            <a:ext cx="531400" cy="272983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2024</a:t>
            </a:r>
          </a:p>
        </p:txBody>
      </p:sp>
      <p:sp>
        <p:nvSpPr>
          <p:cNvPr id="190" name="TextBox 189">
            <a:extLst>
              <a:ext uri="{FF2B5EF4-FFF2-40B4-BE49-F238E27FC236}">
                <a16:creationId xmlns:a16="http://schemas.microsoft.com/office/drawing/2014/main" id="{7DEC40B8-A037-429C-BB2B-05C3BB604A98}"/>
              </a:ext>
            </a:extLst>
          </p:cNvPr>
          <p:cNvSpPr txBox="1"/>
          <p:nvPr/>
        </p:nvSpPr>
        <p:spPr>
          <a:xfrm>
            <a:off x="6596653" y="1348339"/>
            <a:ext cx="517861" cy="272983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2025</a:t>
            </a:r>
          </a:p>
        </p:txBody>
      </p:sp>
      <p:sp>
        <p:nvSpPr>
          <p:cNvPr id="191" name="TextBox 2">
            <a:extLst>
              <a:ext uri="{FF2B5EF4-FFF2-40B4-BE49-F238E27FC236}">
                <a16:creationId xmlns:a16="http://schemas.microsoft.com/office/drawing/2014/main" id="{1E17D218-EF35-4FE5-942D-1A8C37E37C0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17590" y="1866127"/>
            <a:ext cx="399396" cy="2219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50" charset="0"/>
              </a:rPr>
              <a:t>Sep.</a:t>
            </a:r>
          </a:p>
        </p:txBody>
      </p:sp>
      <p:sp>
        <p:nvSpPr>
          <p:cNvPr id="192" name="TextBox 59">
            <a:extLst>
              <a:ext uri="{FF2B5EF4-FFF2-40B4-BE49-F238E27FC236}">
                <a16:creationId xmlns:a16="http://schemas.microsoft.com/office/drawing/2014/main" id="{D6E1C972-2FC4-4BC0-9729-8FD1C62530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96861" y="1866127"/>
            <a:ext cx="402781" cy="2219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50" charset="0"/>
              </a:rPr>
              <a:t>Mar.</a:t>
            </a:r>
          </a:p>
        </p:txBody>
      </p:sp>
      <p:sp>
        <p:nvSpPr>
          <p:cNvPr id="193" name="TextBox 60">
            <a:extLst>
              <a:ext uri="{FF2B5EF4-FFF2-40B4-BE49-F238E27FC236}">
                <a16:creationId xmlns:a16="http://schemas.microsoft.com/office/drawing/2014/main" id="{BFAD596D-09A0-447E-9B6C-624D540EC6E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776408" y="1866127"/>
            <a:ext cx="402781" cy="2219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50" charset="0"/>
              </a:rPr>
              <a:t>Mar.</a:t>
            </a:r>
          </a:p>
        </p:txBody>
      </p:sp>
      <p:sp>
        <p:nvSpPr>
          <p:cNvPr id="194" name="TextBox 61">
            <a:extLst>
              <a:ext uri="{FF2B5EF4-FFF2-40B4-BE49-F238E27FC236}">
                <a16:creationId xmlns:a16="http://schemas.microsoft.com/office/drawing/2014/main" id="{71F3767A-D054-4999-BEFE-3277ACC549E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38326" y="1866127"/>
            <a:ext cx="402781" cy="2219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50" charset="0"/>
              </a:rPr>
              <a:t>Mar.</a:t>
            </a:r>
          </a:p>
        </p:txBody>
      </p:sp>
      <p:sp>
        <p:nvSpPr>
          <p:cNvPr id="195" name="TextBox 62">
            <a:extLst>
              <a:ext uri="{FF2B5EF4-FFF2-40B4-BE49-F238E27FC236}">
                <a16:creationId xmlns:a16="http://schemas.microsoft.com/office/drawing/2014/main" id="{5F6A04A2-2CF9-4957-B7A8-E0C3B65747E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29650" y="1866127"/>
            <a:ext cx="396011" cy="2219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50" charset="0"/>
              </a:rPr>
              <a:t>Jun.</a:t>
            </a:r>
          </a:p>
        </p:txBody>
      </p:sp>
      <p:sp>
        <p:nvSpPr>
          <p:cNvPr id="196" name="TextBox 63">
            <a:extLst>
              <a:ext uri="{FF2B5EF4-FFF2-40B4-BE49-F238E27FC236}">
                <a16:creationId xmlns:a16="http://schemas.microsoft.com/office/drawing/2014/main" id="{678AA9C2-FB15-4919-8555-3ACB4F0776F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21888" y="1866127"/>
            <a:ext cx="396011" cy="2219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50" charset="0"/>
              </a:rPr>
              <a:t>Jun.</a:t>
            </a:r>
          </a:p>
        </p:txBody>
      </p:sp>
      <p:sp>
        <p:nvSpPr>
          <p:cNvPr id="197" name="TextBox 64">
            <a:extLst>
              <a:ext uri="{FF2B5EF4-FFF2-40B4-BE49-F238E27FC236}">
                <a16:creationId xmlns:a16="http://schemas.microsoft.com/office/drawing/2014/main" id="{B3450424-C21B-478F-8CFA-B162DC5C257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389041" y="1866127"/>
            <a:ext cx="396011" cy="2219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50" charset="0"/>
              </a:rPr>
              <a:t>Jun.</a:t>
            </a:r>
          </a:p>
        </p:txBody>
      </p:sp>
      <p:sp>
        <p:nvSpPr>
          <p:cNvPr id="198" name="TextBox 65">
            <a:extLst>
              <a:ext uri="{FF2B5EF4-FFF2-40B4-BE49-F238E27FC236}">
                <a16:creationId xmlns:a16="http://schemas.microsoft.com/office/drawing/2014/main" id="{8B67E71B-4C0D-46B2-BD59-8D166F09B48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55520" y="1866127"/>
            <a:ext cx="399396" cy="2219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50" charset="0"/>
              </a:rPr>
              <a:t>Sep.</a:t>
            </a:r>
          </a:p>
        </p:txBody>
      </p:sp>
      <p:sp>
        <p:nvSpPr>
          <p:cNvPr id="199" name="TextBox 66">
            <a:extLst>
              <a:ext uri="{FF2B5EF4-FFF2-40B4-BE49-F238E27FC236}">
                <a16:creationId xmlns:a16="http://schemas.microsoft.com/office/drawing/2014/main" id="{A4274A1F-5467-49FE-A085-F4B8387FBB9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480063" y="1866127"/>
            <a:ext cx="399396" cy="2219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50" charset="0"/>
              </a:rPr>
              <a:t>Sep.</a:t>
            </a:r>
          </a:p>
        </p:txBody>
      </p:sp>
      <p:sp>
        <p:nvSpPr>
          <p:cNvPr id="200" name="TextBox 67">
            <a:extLst>
              <a:ext uri="{FF2B5EF4-FFF2-40B4-BE49-F238E27FC236}">
                <a16:creationId xmlns:a16="http://schemas.microsoft.com/office/drawing/2014/main" id="{ECFEED11-6E52-4054-8A32-18F4CC7F476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4017" y="1866127"/>
            <a:ext cx="402781" cy="2219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50" charset="0"/>
              </a:rPr>
              <a:t>Mar.</a:t>
            </a:r>
          </a:p>
        </p:txBody>
      </p:sp>
      <p:sp>
        <p:nvSpPr>
          <p:cNvPr id="201" name="TextBox 69">
            <a:extLst>
              <a:ext uri="{FF2B5EF4-FFF2-40B4-BE49-F238E27FC236}">
                <a16:creationId xmlns:a16="http://schemas.microsoft.com/office/drawing/2014/main" id="{63B529D5-47B4-4EA2-83CA-295558A0C7C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53916" y="1866127"/>
            <a:ext cx="409550" cy="2219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50" charset="0"/>
              </a:rPr>
              <a:t>Dec.</a:t>
            </a:r>
          </a:p>
        </p:txBody>
      </p:sp>
      <p:sp>
        <p:nvSpPr>
          <p:cNvPr id="202" name="TextBox 70">
            <a:extLst>
              <a:ext uri="{FF2B5EF4-FFF2-40B4-BE49-F238E27FC236}">
                <a16:creationId xmlns:a16="http://schemas.microsoft.com/office/drawing/2014/main" id="{C60405ED-1CAC-43BD-9869-4F7F0D933F6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24152" y="1866127"/>
            <a:ext cx="409550" cy="2219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50" charset="0"/>
              </a:rPr>
              <a:t>Dec.</a:t>
            </a:r>
          </a:p>
        </p:txBody>
      </p:sp>
      <p:sp>
        <p:nvSpPr>
          <p:cNvPr id="203" name="TextBox 71">
            <a:extLst>
              <a:ext uri="{FF2B5EF4-FFF2-40B4-BE49-F238E27FC236}">
                <a16:creationId xmlns:a16="http://schemas.microsoft.com/office/drawing/2014/main" id="{F34665B2-2F88-4D18-8A77-C149D78F77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163775" y="1866127"/>
            <a:ext cx="409550" cy="2219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50" charset="0"/>
              </a:rPr>
              <a:t>Dec.</a:t>
            </a:r>
          </a:p>
        </p:txBody>
      </p:sp>
      <p:sp>
        <p:nvSpPr>
          <p:cNvPr id="204" name="TextBox 203">
            <a:extLst>
              <a:ext uri="{FF2B5EF4-FFF2-40B4-BE49-F238E27FC236}">
                <a16:creationId xmlns:a16="http://schemas.microsoft.com/office/drawing/2014/main" id="{91960845-746C-4970-97D1-C298B2097E13}"/>
              </a:ext>
            </a:extLst>
          </p:cNvPr>
          <p:cNvSpPr txBox="1"/>
          <p:nvPr/>
        </p:nvSpPr>
        <p:spPr>
          <a:xfrm>
            <a:off x="9255344" y="1327205"/>
            <a:ext cx="524630" cy="272983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2026</a:t>
            </a:r>
          </a:p>
        </p:txBody>
      </p:sp>
      <p:sp>
        <p:nvSpPr>
          <p:cNvPr id="205" name="Chevron 79">
            <a:extLst>
              <a:ext uri="{FF2B5EF4-FFF2-40B4-BE49-F238E27FC236}">
                <a16:creationId xmlns:a16="http://schemas.microsoft.com/office/drawing/2014/main" id="{95C53325-69B9-485C-A622-500D0A5434E5}"/>
              </a:ext>
            </a:extLst>
          </p:cNvPr>
          <p:cNvSpPr>
            <a:spLocks noChangeArrowheads="1"/>
          </p:cNvSpPr>
          <p:nvPr/>
        </p:nvSpPr>
        <p:spPr bwMode="auto">
          <a:xfrm>
            <a:off x="7398830" y="4697970"/>
            <a:ext cx="925718" cy="230715"/>
          </a:xfrm>
          <a:prstGeom prst="chevron">
            <a:avLst>
              <a:gd name="adj" fmla="val 50068"/>
            </a:avLst>
          </a:prstGeom>
          <a:solidFill>
            <a:srgbClr val="006600">
              <a:alpha val="2901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rIns="0"/>
          <a:lstStyle/>
          <a:p>
            <a:pPr algn="ctr"/>
            <a:r>
              <a:rPr lang="fr-FR" altLang="en-US" sz="700">
                <a:latin typeface="Montserrat" panose="00000500000000000000" pitchFamily="50" charset="0"/>
                <a:cs typeface="Arial" panose="020B0604020202020204" pitchFamily="34" charset="0"/>
              </a:rPr>
              <a:t>RAN4_Perf </a:t>
            </a:r>
            <a:endParaRPr lang="fr-FR" altLang="en-US" sz="500">
              <a:latin typeface="Montserrat" panose="00000500000000000000" pitchFamily="50" charset="0"/>
              <a:cs typeface="Arial" panose="020B0604020202020204" pitchFamily="34" charset="0"/>
            </a:endParaRPr>
          </a:p>
        </p:txBody>
      </p:sp>
      <p:sp>
        <p:nvSpPr>
          <p:cNvPr id="206" name="Chevron 58">
            <a:extLst>
              <a:ext uri="{FF2B5EF4-FFF2-40B4-BE49-F238E27FC236}">
                <a16:creationId xmlns:a16="http://schemas.microsoft.com/office/drawing/2014/main" id="{D0D9FDB7-79E1-46AC-A88A-1D8ECDEDED80}"/>
              </a:ext>
            </a:extLst>
          </p:cNvPr>
          <p:cNvSpPr/>
          <p:nvPr/>
        </p:nvSpPr>
        <p:spPr bwMode="auto">
          <a:xfrm>
            <a:off x="3552104" y="4999876"/>
            <a:ext cx="4071809" cy="250088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3 (CT &amp; SA </a:t>
            </a:r>
            <a:r>
              <a:rPr lang="fr-FR" sz="800" dirty="0">
                <a:solidFill>
                  <a:srgbClr val="FF0000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including SA5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) </a:t>
            </a:r>
          </a:p>
        </p:txBody>
      </p:sp>
      <p:sp>
        <p:nvSpPr>
          <p:cNvPr id="207" name="Chevron 60">
            <a:extLst>
              <a:ext uri="{FF2B5EF4-FFF2-40B4-BE49-F238E27FC236}">
                <a16:creationId xmlns:a16="http://schemas.microsoft.com/office/drawing/2014/main" id="{520E3EE7-D7F5-47C5-8C83-18B88EF34F95}"/>
              </a:ext>
            </a:extLst>
          </p:cNvPr>
          <p:cNvSpPr/>
          <p:nvPr/>
        </p:nvSpPr>
        <p:spPr bwMode="auto">
          <a:xfrm>
            <a:off x="2589154" y="4395047"/>
            <a:ext cx="4279968" cy="230715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RAN1</a:t>
            </a:r>
          </a:p>
        </p:txBody>
      </p:sp>
      <p:sp>
        <p:nvSpPr>
          <p:cNvPr id="208" name="Chevron 60">
            <a:extLst>
              <a:ext uri="{FF2B5EF4-FFF2-40B4-BE49-F238E27FC236}">
                <a16:creationId xmlns:a16="http://schemas.microsoft.com/office/drawing/2014/main" id="{1183F8A6-5507-4AA7-BA79-2F73F6E99533}"/>
              </a:ext>
            </a:extLst>
          </p:cNvPr>
          <p:cNvSpPr/>
          <p:nvPr/>
        </p:nvSpPr>
        <p:spPr bwMode="auto">
          <a:xfrm>
            <a:off x="2086524" y="3622025"/>
            <a:ext cx="3344096" cy="246565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2 (SA2, SA6,…) Normative</a:t>
            </a:r>
          </a:p>
        </p:txBody>
      </p:sp>
      <p:sp>
        <p:nvSpPr>
          <p:cNvPr id="209" name="Chevron 60">
            <a:extLst>
              <a:ext uri="{FF2B5EF4-FFF2-40B4-BE49-F238E27FC236}">
                <a16:creationId xmlns:a16="http://schemas.microsoft.com/office/drawing/2014/main" id="{211FAC27-2F3C-496F-ADFB-8F22EB641FCB}"/>
              </a:ext>
            </a:extLst>
          </p:cNvPr>
          <p:cNvSpPr/>
          <p:nvPr/>
        </p:nvSpPr>
        <p:spPr bwMode="auto">
          <a:xfrm>
            <a:off x="3249173" y="4701493"/>
            <a:ext cx="4279968" cy="230715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 Completion (RAN2/3/4core)</a:t>
            </a:r>
            <a:endParaRPr lang="fr-FR" sz="900" dirty="0">
              <a:solidFill>
                <a:srgbClr val="FF0000"/>
              </a:solidFill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210" name="Chevron 58">
            <a:extLst>
              <a:ext uri="{FF2B5EF4-FFF2-40B4-BE49-F238E27FC236}">
                <a16:creationId xmlns:a16="http://schemas.microsoft.com/office/drawing/2014/main" id="{2A9F3C6A-5EC6-45F0-B523-2EB442B94B43}"/>
              </a:ext>
            </a:extLst>
          </p:cNvPr>
          <p:cNvSpPr/>
          <p:nvPr/>
        </p:nvSpPr>
        <p:spPr bwMode="auto">
          <a:xfrm>
            <a:off x="5755552" y="5317906"/>
            <a:ext cx="2543612" cy="265939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ASN.1 &amp; Open APIs </a:t>
            </a:r>
          </a:p>
        </p:txBody>
      </p:sp>
      <p:sp>
        <p:nvSpPr>
          <p:cNvPr id="211" name="Chevron 60">
            <a:extLst>
              <a:ext uri="{FF2B5EF4-FFF2-40B4-BE49-F238E27FC236}">
                <a16:creationId xmlns:a16="http://schemas.microsoft.com/office/drawing/2014/main" id="{1DB6B919-12B8-4456-843D-FE3C4C27261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78968" y="3211670"/>
            <a:ext cx="1035722" cy="311729"/>
          </a:xfrm>
          <a:prstGeom prst="chevron">
            <a:avLst>
              <a:gd name="adj" fmla="val 49975"/>
            </a:avLst>
          </a:prstGeom>
          <a:gradFill flip="none" rotWithShape="1">
            <a:gsLst>
              <a:gs pos="12000">
                <a:schemeClr val="bg1"/>
              </a:gs>
              <a:gs pos="60000">
                <a:srgbClr val="31859C"/>
              </a:gs>
              <a:gs pos="83000">
                <a:srgbClr val="31859C"/>
              </a:gs>
              <a:gs pos="100000">
                <a:srgbClr val="31859C"/>
              </a:gs>
            </a:gsLst>
            <a:lin ang="3600000" scaled="0"/>
            <a:tileRect/>
          </a:gradFill>
          <a:ln>
            <a:noFill/>
          </a:ln>
        </p:spPr>
        <p:txBody>
          <a:bodyPr lIns="0" rIns="0"/>
          <a:lstStyle/>
          <a:p>
            <a:pPr algn="ctr">
              <a:defRPr/>
            </a:pPr>
            <a:r>
              <a:rPr lang="fr-FR" altLang="en-US" sz="700" dirty="0">
                <a:latin typeface="Montserrat" panose="00000500000000000000" pitchFamily="50" charset="0"/>
                <a:cs typeface="Arial" panose="020B0604020202020204" pitchFamily="34" charset="0"/>
              </a:rPr>
              <a:t>St.2 Content </a:t>
            </a:r>
            <a:r>
              <a:rPr lang="fr-FR" altLang="en-US" sz="700" dirty="0" err="1">
                <a:latin typeface="Montserrat" panose="00000500000000000000" pitchFamily="50" charset="0"/>
                <a:cs typeface="Arial" panose="020B0604020202020204" pitchFamily="34" charset="0"/>
              </a:rPr>
              <a:t>approval</a:t>
            </a:r>
            <a:endParaRPr lang="fr-FR" altLang="en-US" sz="700" dirty="0">
              <a:latin typeface="Montserrat" panose="00000500000000000000" pitchFamily="50" charset="0"/>
              <a:cs typeface="Arial" panose="020B0604020202020204" pitchFamily="34" charset="0"/>
            </a:endParaRPr>
          </a:p>
        </p:txBody>
      </p:sp>
      <p:sp>
        <p:nvSpPr>
          <p:cNvPr id="212" name="TextBox 86">
            <a:extLst>
              <a:ext uri="{FF2B5EF4-FFF2-40B4-BE49-F238E27FC236}">
                <a16:creationId xmlns:a16="http://schemas.microsoft.com/office/drawing/2014/main" id="{D00F4549-90D8-42DD-866D-8BA9E88BE0F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99881" y="1695292"/>
            <a:ext cx="423089" cy="2219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50" charset="0"/>
              </a:rPr>
              <a:t>#100</a:t>
            </a:r>
            <a:endParaRPr lang="en-GB" altLang="en-US" sz="400">
              <a:latin typeface="Montserrat" panose="00000500000000000000" pitchFamily="50" charset="0"/>
            </a:endParaRPr>
          </a:p>
        </p:txBody>
      </p:sp>
      <p:sp>
        <p:nvSpPr>
          <p:cNvPr id="213" name="TextBox 60">
            <a:extLst>
              <a:ext uri="{FF2B5EF4-FFF2-40B4-BE49-F238E27FC236}">
                <a16:creationId xmlns:a16="http://schemas.microsoft.com/office/drawing/2014/main" id="{AA3F0C3A-6C8E-4A73-9C49-4A1516205B5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06650" y="1866127"/>
            <a:ext cx="396011" cy="2219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50" charset="0"/>
              </a:rPr>
              <a:t>Jun.</a:t>
            </a:r>
          </a:p>
        </p:txBody>
      </p:sp>
      <p:sp>
        <p:nvSpPr>
          <p:cNvPr id="214" name="TextBox 213">
            <a:extLst>
              <a:ext uri="{FF2B5EF4-FFF2-40B4-BE49-F238E27FC236}">
                <a16:creationId xmlns:a16="http://schemas.microsoft.com/office/drawing/2014/main" id="{23E674F9-F389-4110-9D99-0888EDC5044A}"/>
              </a:ext>
            </a:extLst>
          </p:cNvPr>
          <p:cNvSpPr txBox="1"/>
          <p:nvPr/>
        </p:nvSpPr>
        <p:spPr>
          <a:xfrm>
            <a:off x="1306348" y="1351862"/>
            <a:ext cx="517861" cy="272983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2023</a:t>
            </a:r>
          </a:p>
        </p:txBody>
      </p:sp>
      <p:sp>
        <p:nvSpPr>
          <p:cNvPr id="215" name="Rectangle 12">
            <a:extLst>
              <a:ext uri="{FF2B5EF4-FFF2-40B4-BE49-F238E27FC236}">
                <a16:creationId xmlns:a16="http://schemas.microsoft.com/office/drawing/2014/main" id="{3D62F677-8DFB-4451-B3A1-C525CEAFD2A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19988" y="5782605"/>
            <a:ext cx="927411" cy="2905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100" dirty="0">
                <a:solidFill>
                  <a:srgbClr val="C00000"/>
                </a:solidFill>
                <a:latin typeface="Montserrat" panose="00000500000000000000" pitchFamily="50" charset="0"/>
              </a:rPr>
              <a:t>Now</a:t>
            </a:r>
          </a:p>
        </p:txBody>
      </p:sp>
      <p:sp>
        <p:nvSpPr>
          <p:cNvPr id="216" name="Chevron 60">
            <a:extLst>
              <a:ext uri="{FF2B5EF4-FFF2-40B4-BE49-F238E27FC236}">
                <a16:creationId xmlns:a16="http://schemas.microsoft.com/office/drawing/2014/main" id="{B8AB8976-5F17-47F7-BFEC-64D4D3F40F46}"/>
              </a:ext>
            </a:extLst>
          </p:cNvPr>
          <p:cNvSpPr/>
          <p:nvPr/>
        </p:nvSpPr>
        <p:spPr bwMode="auto">
          <a:xfrm>
            <a:off x="1751437" y="2304661"/>
            <a:ext cx="780177" cy="246565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100%</a:t>
            </a:r>
          </a:p>
        </p:txBody>
      </p:sp>
      <p:sp>
        <p:nvSpPr>
          <p:cNvPr id="217" name="Chevron 60">
            <a:extLst>
              <a:ext uri="{FF2B5EF4-FFF2-40B4-BE49-F238E27FC236}">
                <a16:creationId xmlns:a16="http://schemas.microsoft.com/office/drawing/2014/main" id="{1A7CD635-F791-439A-83BC-3B3B87205C5A}"/>
              </a:ext>
            </a:extLst>
          </p:cNvPr>
          <p:cNvSpPr/>
          <p:nvPr/>
        </p:nvSpPr>
        <p:spPr bwMode="auto">
          <a:xfrm>
            <a:off x="400937" y="2301138"/>
            <a:ext cx="1487582" cy="246565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SA1 Stage 1        80%</a:t>
            </a:r>
          </a:p>
        </p:txBody>
      </p:sp>
      <p:sp>
        <p:nvSpPr>
          <p:cNvPr id="218" name="TextBox 67">
            <a:extLst>
              <a:ext uri="{FF2B5EF4-FFF2-40B4-BE49-F238E27FC236}">
                <a16:creationId xmlns:a16="http://schemas.microsoft.com/office/drawing/2014/main" id="{89849013-17FF-4BB8-B021-F35082B0B69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9704" y="1529741"/>
            <a:ext cx="429858" cy="2219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50" charset="0"/>
              </a:rPr>
              <a:t>TSGs</a:t>
            </a:r>
          </a:p>
        </p:txBody>
      </p:sp>
      <p:sp>
        <p:nvSpPr>
          <p:cNvPr id="219" name="Diamond 3">
            <a:extLst>
              <a:ext uri="{FF2B5EF4-FFF2-40B4-BE49-F238E27FC236}">
                <a16:creationId xmlns:a16="http://schemas.microsoft.com/office/drawing/2014/main" id="{9C6DFB98-29BC-47F0-9A67-DC9F7E965BF8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5257" y="2637525"/>
            <a:ext cx="956181" cy="435011"/>
          </a:xfrm>
          <a:prstGeom prst="diamond">
            <a:avLst/>
          </a:prstGeom>
          <a:solidFill>
            <a:srgbClr val="92D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algn="ctr"/>
            <a:endParaRPr lang="en-US" altLang="en-US" sz="600"/>
          </a:p>
        </p:txBody>
      </p:sp>
      <p:sp>
        <p:nvSpPr>
          <p:cNvPr id="220" name="TextBox 6">
            <a:extLst>
              <a:ext uri="{FF2B5EF4-FFF2-40B4-BE49-F238E27FC236}">
                <a16:creationId xmlns:a16="http://schemas.microsoft.com/office/drawing/2014/main" id="{74D6CE8A-FC00-4D72-8CC4-1AD11C4CDF0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06952" y="2699166"/>
            <a:ext cx="702327" cy="3064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fr-FR" altLang="en-US" sz="600" b="1">
                <a:solidFill>
                  <a:schemeClr val="bg1"/>
                </a:solidFill>
                <a:latin typeface="Montserrat" panose="00000500000000000000" pitchFamily="50" charset="0"/>
                <a:cs typeface="Arial" panose="020B0604020202020204" pitchFamily="34" charset="0"/>
              </a:rPr>
              <a:t> </a:t>
            </a:r>
            <a:r>
              <a:rPr lang="fr-FR" altLang="en-US" sz="600">
                <a:solidFill>
                  <a:schemeClr val="bg1"/>
                </a:solidFill>
                <a:latin typeface="Montserrat" panose="00000500000000000000" pitchFamily="50" charset="0"/>
                <a:cs typeface="Arial" panose="020B0604020202020204" pitchFamily="34" charset="0"/>
              </a:rPr>
              <a:t>RAN Rel-19 workshop</a:t>
            </a:r>
          </a:p>
        </p:txBody>
      </p:sp>
      <p:sp>
        <p:nvSpPr>
          <p:cNvPr id="221" name="Diamond 16">
            <a:extLst>
              <a:ext uri="{FF2B5EF4-FFF2-40B4-BE49-F238E27FC236}">
                <a16:creationId xmlns:a16="http://schemas.microsoft.com/office/drawing/2014/main" id="{E74C8DCB-E31B-4F8A-BAE3-6E5FC6982231}"/>
              </a:ext>
            </a:extLst>
          </p:cNvPr>
          <p:cNvSpPr>
            <a:spLocks noChangeArrowheads="1"/>
          </p:cNvSpPr>
          <p:nvPr/>
        </p:nvSpPr>
        <p:spPr bwMode="auto">
          <a:xfrm>
            <a:off x="771564" y="3144745"/>
            <a:ext cx="924026" cy="408594"/>
          </a:xfrm>
          <a:prstGeom prst="diamond">
            <a:avLst/>
          </a:prstGeom>
          <a:solidFill>
            <a:srgbClr val="31859C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222" name="TextBox 7">
            <a:extLst>
              <a:ext uri="{FF2B5EF4-FFF2-40B4-BE49-F238E27FC236}">
                <a16:creationId xmlns:a16="http://schemas.microsoft.com/office/drawing/2014/main" id="{45DD94DE-EAF3-44A1-ADFA-B7CE0BFCE2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12029" y="3204625"/>
            <a:ext cx="621095" cy="3064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fr-FR" altLang="en-US" sz="600">
                <a:solidFill>
                  <a:schemeClr val="bg1"/>
                </a:solidFill>
                <a:latin typeface="Montserrat" panose="00000500000000000000" pitchFamily="50" charset="0"/>
                <a:cs typeface="Arial" panose="020B0604020202020204" pitchFamily="34" charset="0"/>
              </a:rPr>
              <a:t>SA Rel-19 </a:t>
            </a:r>
          </a:p>
          <a:p>
            <a:pPr algn="ctr"/>
            <a:r>
              <a:rPr lang="fr-FR" altLang="en-US" sz="600">
                <a:solidFill>
                  <a:schemeClr val="bg1"/>
                </a:solidFill>
                <a:latin typeface="Montserrat" panose="00000500000000000000" pitchFamily="50" charset="0"/>
                <a:cs typeface="Arial" panose="020B0604020202020204" pitchFamily="34" charset="0"/>
              </a:rPr>
              <a:t>Workshop</a:t>
            </a:r>
          </a:p>
        </p:txBody>
      </p:sp>
      <p:cxnSp>
        <p:nvCxnSpPr>
          <p:cNvPr id="223" name="Straight Connector 114">
            <a:extLst>
              <a:ext uri="{FF2B5EF4-FFF2-40B4-BE49-F238E27FC236}">
                <a16:creationId xmlns:a16="http://schemas.microsoft.com/office/drawing/2014/main" id="{6817D8FF-97D5-4F7D-B624-B4CC75C7C353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272501" y="2221886"/>
            <a:ext cx="13539" cy="3555826"/>
          </a:xfrm>
          <a:prstGeom prst="line">
            <a:avLst/>
          </a:prstGeom>
          <a:noFill/>
          <a:ln w="9525" algn="ctr">
            <a:solidFill>
              <a:schemeClr val="accent3"/>
            </a:solidFill>
            <a:prstDash val="dash"/>
            <a:round/>
            <a:headEnd/>
            <a:tailEnd/>
          </a:ln>
        </p:spPr>
      </p:cxnSp>
      <p:sp>
        <p:nvSpPr>
          <p:cNvPr id="224" name="Chevron 60">
            <a:extLst>
              <a:ext uri="{FF2B5EF4-FFF2-40B4-BE49-F238E27FC236}">
                <a16:creationId xmlns:a16="http://schemas.microsoft.com/office/drawing/2014/main" id="{E369A8C0-7475-47E8-9C43-B6D6FF4C7954}"/>
              </a:ext>
            </a:extLst>
          </p:cNvPr>
          <p:cNvSpPr/>
          <p:nvPr/>
        </p:nvSpPr>
        <p:spPr bwMode="auto">
          <a:xfrm>
            <a:off x="2521460" y="2304098"/>
            <a:ext cx="2904084" cy="231021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r"/>
            <a:r>
              <a:rPr lang="en-US" altLang="zh-CN" sz="800" dirty="0">
                <a:solidFill>
                  <a:srgbClr val="FF0000"/>
                </a:solidFill>
                <a:latin typeface="Montserrat" panose="00000500000000000000" pitchFamily="50" charset="0"/>
                <a:ea typeface="ＭＳ Ｐゴシック" charset="-128"/>
              </a:rPr>
              <a:t>Management requirements (SA5)</a:t>
            </a:r>
            <a:endParaRPr lang="fr-FR" altLang="zh-CN" sz="800" dirty="0">
              <a:solidFill>
                <a:srgbClr val="FF0000"/>
              </a:solidFill>
              <a:latin typeface="Montserrat" panose="00000500000000000000" pitchFamily="50" charset="0"/>
              <a:ea typeface="ＭＳ Ｐゴシック" charset="-128"/>
            </a:endParaRPr>
          </a:p>
        </p:txBody>
      </p:sp>
      <p:sp>
        <p:nvSpPr>
          <p:cNvPr id="225" name="矩形 1">
            <a:extLst>
              <a:ext uri="{FF2B5EF4-FFF2-40B4-BE49-F238E27FC236}">
                <a16:creationId xmlns:a16="http://schemas.microsoft.com/office/drawing/2014/main" id="{BE53CEE1-6382-464F-B250-CB6D55AA371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21460" y="2215951"/>
            <a:ext cx="2902391" cy="384245"/>
          </a:xfrm>
          <a:prstGeom prst="rect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6" name="矩形 1">
            <a:extLst>
              <a:ext uri="{FF2B5EF4-FFF2-40B4-BE49-F238E27FC236}">
                <a16:creationId xmlns:a16="http://schemas.microsoft.com/office/drawing/2014/main" id="{0430580E-8E82-4FAD-BD03-44566D7CB05F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76426" y="3929104"/>
            <a:ext cx="4407773" cy="338546"/>
          </a:xfrm>
          <a:prstGeom prst="rect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7" name="矩形 1">
            <a:extLst>
              <a:ext uri="{FF2B5EF4-FFF2-40B4-BE49-F238E27FC236}">
                <a16:creationId xmlns:a16="http://schemas.microsoft.com/office/drawing/2014/main" id="{DAF8F0DB-447A-404E-B9E1-870F023C85A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82328" y="4966785"/>
            <a:ext cx="5060069" cy="302584"/>
          </a:xfrm>
          <a:prstGeom prst="rect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8" name="Chevron 60">
            <a:extLst>
              <a:ext uri="{FF2B5EF4-FFF2-40B4-BE49-F238E27FC236}">
                <a16:creationId xmlns:a16="http://schemas.microsoft.com/office/drawing/2014/main" id="{1461037F-85D4-4A56-804B-1BB7F0B5A520}"/>
              </a:ext>
            </a:extLst>
          </p:cNvPr>
          <p:cNvSpPr/>
          <p:nvPr/>
        </p:nvSpPr>
        <p:spPr bwMode="auto">
          <a:xfrm>
            <a:off x="2538381" y="3985385"/>
            <a:ext cx="4351049" cy="246565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solidFill>
                  <a:srgbClr val="FF0000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2 (SA5) Normative </a:t>
            </a:r>
            <a:r>
              <a:rPr lang="fr-FR" sz="900" dirty="0" err="1">
                <a:solidFill>
                  <a:srgbClr val="FF0000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supporting</a:t>
            </a:r>
            <a:r>
              <a:rPr lang="fr-FR" sz="900" dirty="0">
                <a:solidFill>
                  <a:srgbClr val="FF0000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SA&amp;RAN </a:t>
            </a:r>
          </a:p>
        </p:txBody>
      </p:sp>
      <p:sp>
        <p:nvSpPr>
          <p:cNvPr id="229" name="Isosceles Triangle 228">
            <a:extLst>
              <a:ext uri="{FF2B5EF4-FFF2-40B4-BE49-F238E27FC236}">
                <a16:creationId xmlns:a16="http://schemas.microsoft.com/office/drawing/2014/main" id="{47A62A9B-364F-42C8-B04C-A15EBCB08D52}"/>
              </a:ext>
            </a:extLst>
          </p:cNvPr>
          <p:cNvSpPr/>
          <p:nvPr/>
        </p:nvSpPr>
        <p:spPr bwMode="auto">
          <a:xfrm>
            <a:off x="4744354" y="4177214"/>
            <a:ext cx="108310" cy="143692"/>
          </a:xfrm>
          <a:prstGeom prst="triangle">
            <a:avLst/>
          </a:prstGeom>
          <a:solidFill>
            <a:srgbClr val="FFC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30" name="Star: 5 Points 229">
            <a:extLst>
              <a:ext uri="{FF2B5EF4-FFF2-40B4-BE49-F238E27FC236}">
                <a16:creationId xmlns:a16="http://schemas.microsoft.com/office/drawing/2014/main" id="{B7F617DD-191B-4C36-A971-5855CED7DB7D}"/>
              </a:ext>
            </a:extLst>
          </p:cNvPr>
          <p:cNvSpPr/>
          <p:nvPr/>
        </p:nvSpPr>
        <p:spPr bwMode="auto">
          <a:xfrm>
            <a:off x="3162049" y="2127428"/>
            <a:ext cx="487399" cy="436773"/>
          </a:xfrm>
          <a:prstGeom prst="star5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232" name="TextBox 231">
            <a:extLst>
              <a:ext uri="{FF2B5EF4-FFF2-40B4-BE49-F238E27FC236}">
                <a16:creationId xmlns:a16="http://schemas.microsoft.com/office/drawing/2014/main" id="{24F915CB-76E6-4770-98A3-A3490BF9AE16}"/>
              </a:ext>
            </a:extLst>
          </p:cNvPr>
          <p:cNvSpPr txBox="1"/>
          <p:nvPr/>
        </p:nvSpPr>
        <p:spPr>
          <a:xfrm>
            <a:off x="9465778" y="3953409"/>
            <a:ext cx="2565116" cy="21390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/>
              <a:t>OAM:</a:t>
            </a:r>
            <a:r>
              <a:rPr lang="zh-CN" altLang="en-US" sz="1600" b="1" dirty="0"/>
              <a:t> </a:t>
            </a:r>
            <a:endParaRPr lang="en-US" altLang="zh-CN" sz="1600" b="1" dirty="0"/>
          </a:p>
          <a:p>
            <a:r>
              <a:rPr lang="en-US" altLang="zh-CN" b="1" dirty="0"/>
              <a:t>Sep</a:t>
            </a:r>
            <a:r>
              <a:rPr lang="zh-CN" altLang="en-US" b="1" dirty="0"/>
              <a:t> </a:t>
            </a:r>
            <a:r>
              <a:rPr lang="en-US" altLang="zh-CN" b="1" dirty="0"/>
              <a:t>2024: </a:t>
            </a:r>
            <a:r>
              <a:rPr lang="en-US" altLang="zh-CN" dirty="0"/>
              <a:t>finalize Rel-19 studies which plan to have corresponding normative work in Rel-19.</a:t>
            </a:r>
          </a:p>
          <a:p>
            <a:r>
              <a:rPr lang="en-US" altLang="zh-CN" b="1" dirty="0"/>
              <a:t>Sep 2025: </a:t>
            </a:r>
            <a:r>
              <a:rPr lang="en-US" altLang="zh-CN" dirty="0"/>
              <a:t>finalize all Rel-19 work items, majority work items are preferable to be finalized in Jun 2025. </a:t>
            </a:r>
          </a:p>
          <a:p>
            <a:endParaRPr lang="en-US" altLang="zh-CN" dirty="0"/>
          </a:p>
        </p:txBody>
      </p:sp>
      <p:sp>
        <p:nvSpPr>
          <p:cNvPr id="233" name="Isosceles Triangle 232">
            <a:extLst>
              <a:ext uri="{FF2B5EF4-FFF2-40B4-BE49-F238E27FC236}">
                <a16:creationId xmlns:a16="http://schemas.microsoft.com/office/drawing/2014/main" id="{BA7DAA7B-1EA5-48C6-8301-3AEE53E439F8}"/>
              </a:ext>
            </a:extLst>
          </p:cNvPr>
          <p:cNvSpPr/>
          <p:nvPr/>
        </p:nvSpPr>
        <p:spPr bwMode="auto">
          <a:xfrm>
            <a:off x="9424282" y="4270422"/>
            <a:ext cx="108310" cy="143692"/>
          </a:xfrm>
          <a:prstGeom prst="triangle">
            <a:avLst/>
          </a:prstGeom>
          <a:solidFill>
            <a:srgbClr val="FFC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9673620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>
            <a:extLst>
              <a:ext uri="{FF2B5EF4-FFF2-40B4-BE49-F238E27FC236}">
                <a16:creationId xmlns:a16="http://schemas.microsoft.com/office/drawing/2014/main" id="{1F4E67E7-C585-404D-8B7D-B7AE25B4356B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6157" y="91214"/>
            <a:ext cx="9253182" cy="79052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>
              <a:defRPr/>
            </a:pPr>
            <a:r>
              <a:rPr lang="en-US" altLang="zh-CN" sz="3200" kern="0" dirty="0">
                <a:solidFill>
                  <a:srgbClr val="FF0000"/>
                </a:solidFill>
                <a:latin typeface="+mn-lt"/>
                <a:cs typeface="+mj-cs"/>
              </a:rPr>
              <a:t>Rel-19 OAM Study / Work Items</a:t>
            </a:r>
          </a:p>
        </p:txBody>
      </p:sp>
      <p:graphicFrame>
        <p:nvGraphicFramePr>
          <p:cNvPr id="11" name="表格 2">
            <a:extLst>
              <a:ext uri="{FF2B5EF4-FFF2-40B4-BE49-F238E27FC236}">
                <a16:creationId xmlns:a16="http://schemas.microsoft.com/office/drawing/2014/main" id="{DC4122BA-988E-4F62-8894-27910E2EA91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1800476"/>
              </p:ext>
            </p:extLst>
          </p:nvPr>
        </p:nvGraphicFramePr>
        <p:xfrm>
          <a:off x="120650" y="1056063"/>
          <a:ext cx="12011348" cy="5340350"/>
        </p:xfrm>
        <a:graphic>
          <a:graphicData uri="http://schemas.openxmlformats.org/drawingml/2006/table">
            <a:tbl>
              <a:tblPr/>
              <a:tblGrid>
                <a:gridCol w="533993">
                  <a:extLst>
                    <a:ext uri="{9D8B030D-6E8A-4147-A177-3AD203B41FA5}">
                      <a16:colId xmlns:a16="http://schemas.microsoft.com/office/drawing/2014/main" val="1965733584"/>
                    </a:ext>
                  </a:extLst>
                </a:gridCol>
                <a:gridCol w="296828">
                  <a:extLst>
                    <a:ext uri="{9D8B030D-6E8A-4147-A177-3AD203B41FA5}">
                      <a16:colId xmlns:a16="http://schemas.microsoft.com/office/drawing/2014/main" val="331722294"/>
                    </a:ext>
                  </a:extLst>
                </a:gridCol>
                <a:gridCol w="671238">
                  <a:extLst>
                    <a:ext uri="{9D8B030D-6E8A-4147-A177-3AD203B41FA5}">
                      <a16:colId xmlns:a16="http://schemas.microsoft.com/office/drawing/2014/main" val="907466837"/>
                    </a:ext>
                  </a:extLst>
                </a:gridCol>
                <a:gridCol w="2005255">
                  <a:extLst>
                    <a:ext uri="{9D8B030D-6E8A-4147-A177-3AD203B41FA5}">
                      <a16:colId xmlns:a16="http://schemas.microsoft.com/office/drawing/2014/main" val="2690706286"/>
                    </a:ext>
                  </a:extLst>
                </a:gridCol>
                <a:gridCol w="4816770">
                  <a:extLst>
                    <a:ext uri="{9D8B030D-6E8A-4147-A177-3AD203B41FA5}">
                      <a16:colId xmlns:a16="http://schemas.microsoft.com/office/drawing/2014/main" val="2178307027"/>
                    </a:ext>
                  </a:extLst>
                </a:gridCol>
                <a:gridCol w="1088370">
                  <a:extLst>
                    <a:ext uri="{9D8B030D-6E8A-4147-A177-3AD203B41FA5}">
                      <a16:colId xmlns:a16="http://schemas.microsoft.com/office/drawing/2014/main" val="410137253"/>
                    </a:ext>
                  </a:extLst>
                </a:gridCol>
                <a:gridCol w="1216496">
                  <a:extLst>
                    <a:ext uri="{9D8B030D-6E8A-4147-A177-3AD203B41FA5}">
                      <a16:colId xmlns:a16="http://schemas.microsoft.com/office/drawing/2014/main" val="3966773156"/>
                    </a:ext>
                  </a:extLst>
                </a:gridCol>
                <a:gridCol w="691200">
                  <a:extLst>
                    <a:ext uri="{9D8B030D-6E8A-4147-A177-3AD203B41FA5}">
                      <a16:colId xmlns:a16="http://schemas.microsoft.com/office/drawing/2014/main" val="4058451737"/>
                    </a:ext>
                  </a:extLst>
                </a:gridCol>
                <a:gridCol w="691198">
                  <a:extLst>
                    <a:ext uri="{9D8B030D-6E8A-4147-A177-3AD203B41FA5}">
                      <a16:colId xmlns:a16="http://schemas.microsoft.com/office/drawing/2014/main" val="2276198587"/>
                    </a:ext>
                  </a:extLst>
                </a:gridCol>
              </a:tblGrid>
              <a:tr h="265151">
                <a:tc>
                  <a:txBody>
                    <a:bodyPr/>
                    <a:lstStyle/>
                    <a:p>
                      <a:pPr marL="117475" marR="0" lvl="0" indent="0" algn="l" defTabSz="121917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altLang="zh-CN" sz="1200" b="1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117475" marR="0" lvl="0" indent="0" algn="l" defTabSz="121917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altLang="zh-CN" sz="1200" b="1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7200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panose="020B0604020202020204" pitchFamily="34" charset="0"/>
                        </a:rPr>
                        <a:t>Abbr.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7200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panose="020B0604020202020204" pitchFamily="34" charset="0"/>
                        </a:rPr>
                        <a:t>Acronym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7200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panose="020B0604020202020204" pitchFamily="34" charset="0"/>
                        </a:rPr>
                        <a:t>Title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7200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panose="020B0604020202020204" pitchFamily="34" charset="0"/>
                        </a:rPr>
                        <a:t>UID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7200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2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panose="020B0604020202020204" pitchFamily="34" charset="0"/>
                        </a:rPr>
                        <a:t>rapp</a:t>
                      </a:r>
                      <a:endParaRPr kumimoji="0" lang="en-GB" altLang="zh-CN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宋体" pitchFamily="2" charset="-122"/>
                        <a:cs typeface="Arial" panose="020B0604020202020204" pitchFamily="34" charset="0"/>
                      </a:endParaRP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117475" marR="0" lvl="0" indent="0" algn="l" defTabSz="121917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200" b="1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Tdoc</a:t>
                      </a:r>
                      <a:endParaRPr lang="en-GB" altLang="zh-CN" sz="1200" b="1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7200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panose="020B0604020202020204" pitchFamily="34" charset="0"/>
                        </a:rPr>
                        <a:t>Type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4133">
                <a:tc rowSpan="5">
                  <a:txBody>
                    <a:bodyPr/>
                    <a:lstStyle/>
                    <a:p>
                      <a:pPr marL="53975" marR="0" lvl="0" indent="0" algn="l" defTabSz="121917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</a:rPr>
                        <a:t>Intelligence and Automation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53975" indent="0" algn="l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6350" marR="6350" marT="635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AIML</a:t>
                      </a:r>
                    </a:p>
                  </a:txBody>
                  <a:tcPr marL="7620" marR="7620" marT="762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2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FS_AIML_MGT_Ph2</a:t>
                      </a:r>
                      <a:endParaRPr kumimoji="0" lang="zh-CN" altLang="en-US" sz="12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Study on AI and ML management phase 2</a:t>
                      </a: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2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1020007</a:t>
                      </a:r>
                      <a:endParaRPr kumimoji="0" lang="zh-CN" altLang="en-US" sz="12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2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Intel, NEC</a:t>
                      </a:r>
                      <a:endParaRPr kumimoji="0" lang="zh-CN" altLang="en-US" sz="12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Calibri" panose="020F0502020204030204" pitchFamily="34" charset="0"/>
                        </a:rPr>
                        <a:t>SP-231780</a:t>
                      </a:r>
                      <a:endParaRPr lang="zh-CN" sz="1100" kern="100" dirty="0">
                        <a:effectLst/>
                        <a:latin typeface="+mn-lt"/>
                        <a:ea typeface="等线" panose="02010600030101010101" pitchFamily="2" charset="-122"/>
                        <a:cs typeface="Kartika"/>
                      </a:endParaRPr>
                    </a:p>
                  </a:txBody>
                  <a:tcPr marL="9525" marR="9525" marT="9525" marB="9525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>
                          <a:latin typeface="+mn-lt"/>
                        </a:rPr>
                        <a:t>SID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4133">
                <a:tc vMerge="1">
                  <a:txBody>
                    <a:bodyPr/>
                    <a:lstStyle/>
                    <a:p>
                      <a:pPr marL="53975" indent="0" algn="l" fontAlgn="b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53975" indent="0" algn="l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6350" marR="6350" marT="635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MDA</a:t>
                      </a:r>
                    </a:p>
                  </a:txBody>
                  <a:tcPr marL="7620" marR="7620" marT="762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2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FS_eMDAS_Ph3</a:t>
                      </a:r>
                      <a:endParaRPr kumimoji="0" lang="zh-CN" altLang="en-US" sz="12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Study on Management Data Analytics (MDA) – Phase 3</a:t>
                      </a: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2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1020019</a:t>
                      </a:r>
                      <a:endParaRPr kumimoji="0" lang="zh-CN" altLang="en-US" sz="12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2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Huawei</a:t>
                      </a:r>
                      <a:endParaRPr kumimoji="0" lang="zh-CN" altLang="en-US" sz="12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Calibri" panose="020F0502020204030204" pitchFamily="34" charset="0"/>
                        </a:rPr>
                        <a:t>SP-231726</a:t>
                      </a:r>
                      <a:endParaRPr lang="zh-CN" sz="1100" kern="100" dirty="0">
                        <a:effectLst/>
                        <a:latin typeface="+mn-lt"/>
                        <a:ea typeface="等线" panose="02010600030101010101" pitchFamily="2" charset="-122"/>
                        <a:cs typeface="Kartika"/>
                      </a:endParaRPr>
                    </a:p>
                  </a:txBody>
                  <a:tcPr marL="9525" marR="9525" marT="9525" marB="9525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>
                          <a:latin typeface="+mn-lt"/>
                        </a:rPr>
                        <a:t>SID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12593508"/>
                  </a:ext>
                </a:extLst>
              </a:tr>
              <a:tr h="184133">
                <a:tc vMerge="1">
                  <a:txBody>
                    <a:bodyPr/>
                    <a:lstStyle/>
                    <a:p>
                      <a:pPr marL="53975" indent="0" algn="l" fontAlgn="b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53975" indent="0" algn="l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3</a:t>
                      </a:r>
                    </a:p>
                  </a:txBody>
                  <a:tcPr marL="6350" marR="6350" marT="635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IDM</a:t>
                      </a:r>
                    </a:p>
                  </a:txBody>
                  <a:tcPr marL="7620" marR="7620" marT="762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2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FS_IDMS</a:t>
                      </a:r>
                      <a:r>
                        <a:rPr kumimoji="0" lang="en-US" sz="12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_MN</a:t>
                      </a:r>
                      <a:r>
                        <a:rPr kumimoji="0" lang="en-GB" sz="12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_Ph3</a:t>
                      </a:r>
                      <a:endParaRPr kumimoji="0" lang="zh-CN" altLang="en-US" sz="12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Study on intent driven management services for mobile networks phase 3</a:t>
                      </a: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2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1020008</a:t>
                      </a:r>
                      <a:endParaRPr kumimoji="0" lang="zh-CN" altLang="en-US" sz="12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2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Huawei, Ericsson</a:t>
                      </a:r>
                      <a:endParaRPr kumimoji="0" lang="zh-CN" altLang="en-US" sz="12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Calibri" panose="020F0502020204030204" pitchFamily="34" charset="0"/>
                        </a:rPr>
                        <a:t>SP-231737</a:t>
                      </a:r>
                      <a:endParaRPr lang="zh-CN" sz="1100" kern="100" dirty="0">
                        <a:effectLst/>
                        <a:latin typeface="+mn-lt"/>
                        <a:ea typeface="等线" panose="02010600030101010101" pitchFamily="2" charset="-122"/>
                        <a:cs typeface="Kartika"/>
                      </a:endParaRPr>
                    </a:p>
                  </a:txBody>
                  <a:tcPr marL="9525" marR="9525" marT="9525" marB="9525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>
                          <a:latin typeface="+mn-lt"/>
                        </a:rPr>
                        <a:t>SID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38684027"/>
                  </a:ext>
                </a:extLst>
              </a:tr>
              <a:tr h="184133">
                <a:tc vMerge="1">
                  <a:txBody>
                    <a:bodyPr/>
                    <a:lstStyle/>
                    <a:p>
                      <a:pPr marL="53975" indent="0" algn="l" fontAlgn="b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53975" indent="0" algn="l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4</a:t>
                      </a:r>
                    </a:p>
                  </a:txBody>
                  <a:tcPr marL="6350" marR="6350" marT="635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CCL</a:t>
                      </a:r>
                    </a:p>
                  </a:txBody>
                  <a:tcPr marL="7620" marR="7620" marT="762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2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 FS_CCLM</a:t>
                      </a:r>
                      <a:endParaRPr kumimoji="0" lang="zh-CN" altLang="en-US" sz="12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Study on Closed Control loop management</a:t>
                      </a: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2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1020009</a:t>
                      </a:r>
                      <a:endParaRPr kumimoji="0" lang="zh-CN" altLang="en-US" sz="12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2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Samsung, Nokia</a:t>
                      </a:r>
                      <a:endParaRPr kumimoji="0" lang="zh-CN" altLang="en-US" sz="12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Calibri" panose="020F0502020204030204" pitchFamily="34" charset="0"/>
                        </a:rPr>
                        <a:t>SP-231735</a:t>
                      </a:r>
                      <a:endParaRPr lang="zh-CN" sz="1100" kern="100" dirty="0">
                        <a:effectLst/>
                        <a:latin typeface="+mn-lt"/>
                        <a:ea typeface="等线" panose="02010600030101010101" pitchFamily="2" charset="-122"/>
                        <a:cs typeface="Kartika"/>
                      </a:endParaRPr>
                    </a:p>
                  </a:txBody>
                  <a:tcPr marL="9525" marR="9525" marT="9525" marB="9525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>
                          <a:latin typeface="+mn-lt"/>
                        </a:rPr>
                        <a:t>SID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97875355"/>
                  </a:ext>
                </a:extLst>
              </a:tr>
              <a:tr h="184133">
                <a:tc vMerge="1">
                  <a:txBody>
                    <a:bodyPr/>
                    <a:lstStyle/>
                    <a:p>
                      <a:pPr marL="53975" indent="0" algn="l" fontAlgn="b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53975" indent="0" algn="l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5</a:t>
                      </a:r>
                    </a:p>
                  </a:txBody>
                  <a:tcPr marL="6350" marR="6350" marT="635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NDT</a:t>
                      </a:r>
                    </a:p>
                  </a:txBody>
                  <a:tcPr marL="7620" marR="7620" marT="762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2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FS_NDT</a:t>
                      </a:r>
                      <a:endParaRPr kumimoji="0" lang="zh-CN" altLang="en-US" sz="12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Study on Management aspect of Network Digital Twin</a:t>
                      </a: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2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1020018</a:t>
                      </a:r>
                      <a:endParaRPr kumimoji="0" lang="zh-CN" altLang="en-US" sz="12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2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CMCC</a:t>
                      </a:r>
                      <a:endParaRPr kumimoji="0" lang="zh-CN" altLang="en-US" sz="12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Calibri" panose="020F0502020204030204" pitchFamily="34" charset="0"/>
                        </a:rPr>
                        <a:t>SP-231727</a:t>
                      </a:r>
                      <a:endParaRPr lang="zh-CN" sz="1100" kern="100" dirty="0">
                        <a:effectLst/>
                        <a:latin typeface="+mn-lt"/>
                        <a:ea typeface="等线" panose="02010600030101010101" pitchFamily="2" charset="-122"/>
                        <a:cs typeface="Kartika"/>
                      </a:endParaRPr>
                    </a:p>
                  </a:txBody>
                  <a:tcPr marL="9525" marR="9525" marT="9525" marB="9525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>
                          <a:latin typeface="+mn-lt"/>
                        </a:rPr>
                        <a:t>SID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74720032"/>
                  </a:ext>
                </a:extLst>
              </a:tr>
              <a:tr h="184133">
                <a:tc rowSpan="14">
                  <a:txBody>
                    <a:bodyPr/>
                    <a:lstStyle/>
                    <a:p>
                      <a:pPr marL="53975" indent="0" algn="l" fontAlgn="b"/>
                      <a:r>
                        <a:rPr lang="en-US" altLang="zh-CN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</a:rPr>
                        <a:t>Management Architecture and Mechanisms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53975" indent="0" algn="l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6</a:t>
                      </a:r>
                    </a:p>
                  </a:txBody>
                  <a:tcPr marL="6350" marR="6350" marT="635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CMO</a:t>
                      </a:r>
                    </a:p>
                  </a:txBody>
                  <a:tcPr marL="7620" marR="7620" marT="762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200" b="0" i="0" u="none" strike="noStrike" kern="1200" cap="none" spc="0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FS_Cloud_OAM</a:t>
                      </a:r>
                      <a:endParaRPr kumimoji="0" lang="zh-CN" altLang="en-US" sz="12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Study on cloud aspects of management and orchestration</a:t>
                      </a: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2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1020010</a:t>
                      </a:r>
                      <a:endParaRPr kumimoji="0" lang="zh-CN" altLang="en-US" sz="12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200" b="0" i="0" u="none" strike="noStrike" kern="1200" cap="none" spc="0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Microsoft,CMCC</a:t>
                      </a:r>
                      <a:endParaRPr kumimoji="0" lang="zh-CN" altLang="en-US" sz="12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Calibri" panose="020F0502020204030204" pitchFamily="34" charset="0"/>
                        </a:rPr>
                        <a:t>SP-231781</a:t>
                      </a:r>
                      <a:endParaRPr lang="zh-CN" sz="1100" kern="100" dirty="0">
                        <a:effectLst/>
                        <a:latin typeface="+mn-lt"/>
                        <a:ea typeface="等线" panose="02010600030101010101" pitchFamily="2" charset="-122"/>
                        <a:cs typeface="Kartika"/>
                      </a:endParaRPr>
                    </a:p>
                  </a:txBody>
                  <a:tcPr marL="9525" marR="9525" marT="9525" marB="9525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>
                          <a:latin typeface="+mn-lt"/>
                        </a:rPr>
                        <a:t>SID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9319402"/>
                  </a:ext>
                </a:extLst>
              </a:tr>
              <a:tr h="184133">
                <a:tc vMerge="1">
                  <a:txBody>
                    <a:bodyPr/>
                    <a:lstStyle/>
                    <a:p>
                      <a:pPr marL="53975" indent="0" algn="l" fontAlgn="b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53975" indent="0" algn="l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7</a:t>
                      </a:r>
                    </a:p>
                  </a:txBody>
                  <a:tcPr marL="6350" marR="6350" marT="635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MSEC</a:t>
                      </a:r>
                    </a:p>
                  </a:txBody>
                  <a:tcPr marL="7620" marR="7620" marT="762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2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FS_SECM</a:t>
                      </a:r>
                      <a:endParaRPr kumimoji="0" lang="zh-CN" altLang="en-US" sz="12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Study on Enablers for Security Monitoring</a:t>
                      </a: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2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1020016</a:t>
                      </a:r>
                      <a:endParaRPr kumimoji="0" lang="zh-CN" altLang="en-US" sz="12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2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Nokia</a:t>
                      </a:r>
                      <a:endParaRPr kumimoji="0" lang="zh-CN" altLang="en-US" sz="12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Calibri" panose="020F0502020204030204" pitchFamily="34" charset="0"/>
                        </a:rPr>
                        <a:t>SP-231736</a:t>
                      </a:r>
                      <a:endParaRPr lang="zh-CN" sz="1100" kern="100" dirty="0">
                        <a:effectLst/>
                        <a:latin typeface="+mn-lt"/>
                        <a:ea typeface="等线" panose="02010600030101010101" pitchFamily="2" charset="-122"/>
                        <a:cs typeface="Kartika"/>
                      </a:endParaRPr>
                    </a:p>
                  </a:txBody>
                  <a:tcPr marL="9525" marR="9525" marT="9525" marB="9525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>
                          <a:latin typeface="+mn-lt"/>
                        </a:rPr>
                        <a:t>SID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41185577"/>
                  </a:ext>
                </a:extLst>
              </a:tr>
              <a:tr h="184133">
                <a:tc vMerge="1">
                  <a:txBody>
                    <a:bodyPr/>
                    <a:lstStyle/>
                    <a:p>
                      <a:pPr marL="53975" indent="0" algn="l" fontAlgn="b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53975" indent="0" algn="l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8</a:t>
                      </a:r>
                    </a:p>
                  </a:txBody>
                  <a:tcPr marL="6350" marR="6350" marT="635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SBMA</a:t>
                      </a:r>
                    </a:p>
                  </a:txBody>
                  <a:tcPr marL="7620" marR="7620" marT="762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2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FS_SBMA_Ph3</a:t>
                      </a:r>
                      <a:endParaRPr kumimoji="0" lang="zh-CN" altLang="en-US" sz="12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Study on SBMA enhancement phase 3</a:t>
                      </a: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2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1020011</a:t>
                      </a:r>
                      <a:endParaRPr kumimoji="0" lang="zh-CN" altLang="en-US" sz="12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2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Huawei, Ericsson</a:t>
                      </a:r>
                      <a:endParaRPr kumimoji="0" lang="zh-CN" altLang="en-US" sz="12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Calibri" panose="020F0502020204030204" pitchFamily="34" charset="0"/>
                        </a:rPr>
                        <a:t>SP-231725</a:t>
                      </a:r>
                      <a:endParaRPr lang="zh-CN" sz="1100" kern="100" dirty="0">
                        <a:effectLst/>
                        <a:latin typeface="+mn-lt"/>
                        <a:ea typeface="等线" panose="02010600030101010101" pitchFamily="2" charset="-122"/>
                        <a:cs typeface="Kartika"/>
                      </a:endParaRPr>
                    </a:p>
                  </a:txBody>
                  <a:tcPr marL="9525" marR="9525" marT="9525" marB="9525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>
                          <a:latin typeface="+mn-lt"/>
                        </a:rPr>
                        <a:t>SID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18473418"/>
                  </a:ext>
                </a:extLst>
              </a:tr>
              <a:tr h="184133">
                <a:tc vMerge="1">
                  <a:txBody>
                    <a:bodyPr/>
                    <a:lstStyle/>
                    <a:p>
                      <a:pPr marL="53975" indent="0" algn="l" fontAlgn="b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53975" indent="0" algn="l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9</a:t>
                      </a:r>
                    </a:p>
                  </a:txBody>
                  <a:tcPr marL="6350" marR="6350" marT="635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PTM</a:t>
                      </a:r>
                    </a:p>
                  </a:txBody>
                  <a:tcPr marL="7620" marR="7620" marT="762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200" b="0" i="0" u="none" strike="noStrike" kern="1200" cap="none" spc="0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FS_PlanM</a:t>
                      </a:r>
                      <a:endParaRPr kumimoji="0" lang="zh-CN" altLang="en-US" sz="12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Study on Plan management</a:t>
                      </a: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2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1020033</a:t>
                      </a:r>
                      <a:endParaRPr kumimoji="0" lang="zh-CN" altLang="en-US" sz="12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2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Nokia, Ericsson</a:t>
                      </a:r>
                      <a:endParaRPr kumimoji="0" lang="zh-CN" altLang="en-US" sz="12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Calibri" panose="020F0502020204030204" pitchFamily="34" charset="0"/>
                        </a:rPr>
                        <a:t>SP-231721</a:t>
                      </a:r>
                      <a:endParaRPr lang="zh-CN" sz="1100" kern="100" dirty="0">
                        <a:effectLst/>
                        <a:latin typeface="+mn-lt"/>
                        <a:ea typeface="等线" panose="02010600030101010101" pitchFamily="2" charset="-122"/>
                        <a:cs typeface="Kartika"/>
                      </a:endParaRPr>
                    </a:p>
                  </a:txBody>
                  <a:tcPr marL="9525" marR="9525" marT="9525" marB="9525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>
                          <a:latin typeface="+mn-lt"/>
                        </a:rPr>
                        <a:t>SID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89623980"/>
                  </a:ext>
                </a:extLst>
              </a:tr>
              <a:tr h="184133">
                <a:tc vMerge="1">
                  <a:txBody>
                    <a:bodyPr/>
                    <a:lstStyle/>
                    <a:p>
                      <a:pPr marL="53975" indent="0" algn="l" fontAlgn="b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53975" indent="0" algn="l" fontAlgn="b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10</a:t>
                      </a:r>
                    </a:p>
                  </a:txBody>
                  <a:tcPr marL="6350" marR="6350" marT="635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MADCOL</a:t>
                      </a:r>
                    </a:p>
                  </a:txBody>
                  <a:tcPr marL="7620" marR="7620" marT="762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2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MADCOL_Ph2</a:t>
                      </a:r>
                      <a:endParaRPr kumimoji="0" lang="zh-CN" altLang="en-US" sz="12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Data Management phase 2</a:t>
                      </a: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2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1020025</a:t>
                      </a:r>
                      <a:endParaRPr kumimoji="0" lang="zh-CN" altLang="en-US" sz="12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2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Nokia</a:t>
                      </a:r>
                      <a:endParaRPr kumimoji="0" lang="zh-CN" altLang="en-US" sz="12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Calibri" panose="020F0502020204030204" pitchFamily="34" charset="0"/>
                        </a:rPr>
                        <a:t>SP-231746</a:t>
                      </a:r>
                      <a:endParaRPr lang="zh-CN" sz="1100" kern="100" dirty="0">
                        <a:effectLst/>
                        <a:latin typeface="+mn-lt"/>
                        <a:ea typeface="等线" panose="02010600030101010101" pitchFamily="2" charset="-122"/>
                        <a:cs typeface="Kartika"/>
                      </a:endParaRPr>
                    </a:p>
                  </a:txBody>
                  <a:tcPr marL="9525" marR="9525" marT="9525" marB="9525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>
                          <a:latin typeface="+mn-lt"/>
                        </a:rPr>
                        <a:t>WID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25068423"/>
                  </a:ext>
                </a:extLst>
              </a:tr>
              <a:tr h="184133">
                <a:tc vMerge="1">
                  <a:txBody>
                    <a:bodyPr/>
                    <a:lstStyle/>
                    <a:p>
                      <a:pPr marL="53975" indent="0" algn="l" fontAlgn="b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53975" indent="0" algn="l" fontAlgn="b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11</a:t>
                      </a:r>
                    </a:p>
                  </a:txBody>
                  <a:tcPr marL="6350" marR="6350" marT="635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SEPM</a:t>
                      </a:r>
                    </a:p>
                  </a:txBody>
                  <a:tcPr marL="7620" marR="7620" marT="762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200" b="0" i="0" u="none" strike="noStrike" kern="1200" cap="none" spc="0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FS_Data_SREP</a:t>
                      </a:r>
                      <a:endParaRPr kumimoji="0" lang="zh-CN" altLang="en-US" sz="12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Study on data management, regarding subscriptions and reporting</a:t>
                      </a: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2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1020012</a:t>
                      </a:r>
                      <a:endParaRPr kumimoji="0" lang="zh-CN" altLang="en-US" sz="12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2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Ericsson</a:t>
                      </a:r>
                      <a:endParaRPr kumimoji="0" lang="zh-CN" altLang="en-US" sz="12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Calibri" panose="020F0502020204030204" pitchFamily="34" charset="0"/>
                        </a:rPr>
                        <a:t>SP-231732</a:t>
                      </a:r>
                      <a:endParaRPr lang="zh-CN" sz="1100" kern="100" dirty="0">
                        <a:effectLst/>
                        <a:latin typeface="+mn-lt"/>
                        <a:ea typeface="等线" panose="02010600030101010101" pitchFamily="2" charset="-122"/>
                        <a:cs typeface="Kartika"/>
                      </a:endParaRPr>
                    </a:p>
                  </a:txBody>
                  <a:tcPr marL="9525" marR="9525" marT="9525" marB="9525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>
                          <a:latin typeface="+mn-lt"/>
                        </a:rPr>
                        <a:t>SID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67907847"/>
                  </a:ext>
                </a:extLst>
              </a:tr>
              <a:tr h="353535">
                <a:tc vMerge="1">
                  <a:txBody>
                    <a:bodyPr/>
                    <a:lstStyle/>
                    <a:p>
                      <a:pPr marL="53975" indent="0" algn="l" fontAlgn="b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53975" indent="0" algn="l" fontAlgn="b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12</a:t>
                      </a:r>
                    </a:p>
                  </a:txBody>
                  <a:tcPr marL="6350" marR="6350" marT="635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PM</a:t>
                      </a:r>
                    </a:p>
                  </a:txBody>
                  <a:tcPr marL="7620" marR="7620" marT="762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2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PM_KPI_5G_Ph4</a:t>
                      </a:r>
                      <a:endParaRPr kumimoji="0" lang="zh-CN" altLang="en-US" sz="12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5G performance measurements and KPIs phase 4</a:t>
                      </a: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2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1020026</a:t>
                      </a:r>
                      <a:endParaRPr kumimoji="0" lang="zh-CN" altLang="en-US" sz="12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2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China Telecom, ZTE</a:t>
                      </a:r>
                      <a:endParaRPr kumimoji="0" lang="zh-CN" altLang="en-US" sz="12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kern="120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Calibri" panose="020F0502020204030204" pitchFamily="34" charset="0"/>
                        </a:rPr>
                        <a:t>SP-231747</a:t>
                      </a:r>
                      <a:endParaRPr lang="zh-CN" sz="1100" kern="100">
                        <a:effectLst/>
                        <a:latin typeface="+mn-lt"/>
                        <a:ea typeface="等线" panose="02010600030101010101" pitchFamily="2" charset="-122"/>
                        <a:cs typeface="Kartika"/>
                      </a:endParaRPr>
                    </a:p>
                  </a:txBody>
                  <a:tcPr marL="9525" marR="9525" marT="9525" marB="9525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>
                          <a:latin typeface="+mn-lt"/>
                        </a:rPr>
                        <a:t>WID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6070295"/>
                  </a:ext>
                </a:extLst>
              </a:tr>
              <a:tr h="184133">
                <a:tc vMerge="1">
                  <a:txBody>
                    <a:bodyPr/>
                    <a:lstStyle/>
                    <a:p>
                      <a:pPr marL="53975" indent="0" algn="l" fontAlgn="b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53975" indent="0" algn="l" fontAlgn="b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13</a:t>
                      </a:r>
                    </a:p>
                  </a:txBody>
                  <a:tcPr marL="6350" marR="6350" marT="635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AdNRM</a:t>
                      </a:r>
                    </a:p>
                  </a:txBody>
                  <a:tcPr marL="7620" marR="7620" marT="762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2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AdNRM_Ph3</a:t>
                      </a:r>
                      <a:endParaRPr kumimoji="0" lang="zh-CN" altLang="en-US" sz="12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5G Advanced NRM features phase 3</a:t>
                      </a: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2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1020027</a:t>
                      </a:r>
                      <a:endParaRPr kumimoji="0" lang="zh-CN" altLang="en-US" sz="12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2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Nokia, Huawei</a:t>
                      </a:r>
                      <a:endParaRPr kumimoji="0" lang="zh-CN" altLang="en-US" sz="12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kern="120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Calibri" panose="020F0502020204030204" pitchFamily="34" charset="0"/>
                        </a:rPr>
                        <a:t>SP-231745</a:t>
                      </a:r>
                      <a:endParaRPr lang="zh-CN" sz="1100" kern="100">
                        <a:effectLst/>
                        <a:latin typeface="+mn-lt"/>
                        <a:ea typeface="等线" panose="02010600030101010101" pitchFamily="2" charset="-122"/>
                        <a:cs typeface="Kartika"/>
                      </a:endParaRPr>
                    </a:p>
                  </a:txBody>
                  <a:tcPr marL="9525" marR="9525" marT="9525" marB="9525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>
                          <a:latin typeface="+mn-lt"/>
                        </a:rPr>
                        <a:t>WID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26497506"/>
                  </a:ext>
                </a:extLst>
              </a:tr>
              <a:tr h="184133">
                <a:tc vMerge="1">
                  <a:txBody>
                    <a:bodyPr/>
                    <a:lstStyle/>
                    <a:p>
                      <a:pPr marL="53975" indent="0" algn="l" fontAlgn="b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53975" indent="0" algn="l" defTabSz="1219170" rtl="0" eaLnBrk="1" fontAlgn="b" latinLnBrk="0" hangingPunct="1"/>
                      <a:r>
                        <a:rPr lang="en-US" sz="12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anose="02010600030101010101" pitchFamily="2" charset="-122"/>
                          <a:cs typeface="+mn-cs"/>
                        </a:rPr>
                        <a:t>14</a:t>
                      </a:r>
                    </a:p>
                  </a:txBody>
                  <a:tcPr marL="6350" marR="6350" marT="635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TMQ</a:t>
                      </a:r>
                    </a:p>
                  </a:txBody>
                  <a:tcPr marL="7620" marR="7620" marT="762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200" b="0" i="0" u="none" strike="noStrike" kern="1200" cap="none" spc="0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TraceQoE_OAM</a:t>
                      </a:r>
                      <a:endParaRPr kumimoji="0" lang="zh-CN" altLang="en-US" sz="12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Subscriber and Equipment Trace and </a:t>
                      </a:r>
                      <a:r>
                        <a:rPr lang="en-US" sz="12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QoE</a:t>
                      </a:r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 collection management</a:t>
                      </a: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2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1020028</a:t>
                      </a:r>
                      <a:endParaRPr kumimoji="0" lang="zh-CN" altLang="en-US" sz="12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2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Ericsson</a:t>
                      </a:r>
                      <a:endParaRPr kumimoji="0" lang="zh-CN" altLang="en-US" sz="12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kern="120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Calibri" panose="020F0502020204030204" pitchFamily="34" charset="0"/>
                        </a:rPr>
                        <a:t>SP-231748</a:t>
                      </a:r>
                      <a:endParaRPr lang="zh-CN" sz="1100" kern="100">
                        <a:effectLst/>
                        <a:latin typeface="+mn-lt"/>
                        <a:ea typeface="等线" panose="02010600030101010101" pitchFamily="2" charset="-122"/>
                        <a:cs typeface="Kartika"/>
                      </a:endParaRPr>
                    </a:p>
                  </a:txBody>
                  <a:tcPr marL="9525" marR="9525" marT="9525" marB="9525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>
                          <a:latin typeface="+mn-lt"/>
                        </a:rPr>
                        <a:t>WID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38325124"/>
                  </a:ext>
                </a:extLst>
              </a:tr>
              <a:tr h="353535">
                <a:tc vMerge="1">
                  <a:txBody>
                    <a:bodyPr/>
                    <a:lstStyle/>
                    <a:p>
                      <a:pPr marL="53975" indent="0" algn="l" fontAlgn="b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53975" indent="0" algn="l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15</a:t>
                      </a:r>
                    </a:p>
                  </a:txBody>
                  <a:tcPr marL="6350" marR="6350" marT="635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NTNM</a:t>
                      </a:r>
                    </a:p>
                  </a:txBody>
                  <a:tcPr marL="7620" marR="7620" marT="762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2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FS_ NTN_OAM_Ph2</a:t>
                      </a:r>
                      <a:endParaRPr kumimoji="0" lang="zh-CN" altLang="en-US" sz="12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Study on Management Aspects of NTN Phase 2</a:t>
                      </a: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2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1020013</a:t>
                      </a:r>
                      <a:endParaRPr kumimoji="0" lang="zh-CN" altLang="en-US" sz="12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2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China Unicom, CATT</a:t>
                      </a:r>
                      <a:endParaRPr kumimoji="0" lang="zh-CN" altLang="en-US" sz="12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kern="120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Calibri" panose="020F0502020204030204" pitchFamily="34" charset="0"/>
                        </a:rPr>
                        <a:t>SP-231733</a:t>
                      </a:r>
                      <a:endParaRPr lang="zh-CN" sz="1100" kern="100">
                        <a:effectLst/>
                        <a:latin typeface="+mn-lt"/>
                        <a:ea typeface="等线" panose="02010600030101010101" pitchFamily="2" charset="-122"/>
                        <a:cs typeface="Kartika"/>
                      </a:endParaRPr>
                    </a:p>
                  </a:txBody>
                  <a:tcPr marL="9525" marR="9525" marT="9525" marB="9525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>
                          <a:latin typeface="+mn-lt"/>
                        </a:rPr>
                        <a:t>SID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08613853"/>
                  </a:ext>
                </a:extLst>
              </a:tr>
              <a:tr h="184133">
                <a:tc vMerge="1">
                  <a:txBody>
                    <a:bodyPr/>
                    <a:lstStyle/>
                    <a:p>
                      <a:pPr marL="53975" indent="0" algn="l" fontAlgn="b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53975" indent="0" algn="l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16</a:t>
                      </a:r>
                    </a:p>
                  </a:txBody>
                  <a:tcPr marL="6350" marR="6350" marT="635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IABM</a:t>
                      </a:r>
                    </a:p>
                  </a:txBody>
                  <a:tcPr marL="7620" marR="7620" marT="762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nn-NO" sz="12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FS_NR_mobile_IAB_OAM</a:t>
                      </a:r>
                      <a:endParaRPr kumimoji="0" lang="zh-CN" altLang="en-US" sz="12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Study on Management of IAB Nodes</a:t>
                      </a: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2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1020014</a:t>
                      </a:r>
                      <a:endParaRPr kumimoji="0" lang="zh-CN" altLang="en-US" sz="12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2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Ericsson</a:t>
                      </a:r>
                      <a:endParaRPr kumimoji="0" lang="zh-CN" altLang="en-US" sz="12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kern="120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Calibri" panose="020F0502020204030204" pitchFamily="34" charset="0"/>
                        </a:rPr>
                        <a:t>SP-231729</a:t>
                      </a:r>
                      <a:endParaRPr lang="zh-CN" sz="1100" kern="100">
                        <a:effectLst/>
                        <a:latin typeface="+mn-lt"/>
                        <a:ea typeface="等线" panose="02010600030101010101" pitchFamily="2" charset="-122"/>
                        <a:cs typeface="Kartika"/>
                      </a:endParaRPr>
                    </a:p>
                  </a:txBody>
                  <a:tcPr marL="9525" marR="9525" marT="9525" marB="9525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>
                          <a:latin typeface="+mn-lt"/>
                        </a:rPr>
                        <a:t>SID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34734954"/>
                  </a:ext>
                </a:extLst>
              </a:tr>
              <a:tr h="353535">
                <a:tc vMerge="1">
                  <a:txBody>
                    <a:bodyPr/>
                    <a:lstStyle/>
                    <a:p>
                      <a:pPr marL="53975" indent="0" algn="l" fontAlgn="b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53975" indent="0" algn="l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17</a:t>
                      </a:r>
                    </a:p>
                  </a:txBody>
                  <a:tcPr marL="6350" marR="6350" marT="635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RedcapM</a:t>
                      </a:r>
                    </a:p>
                  </a:txBody>
                  <a:tcPr marL="7620" marR="7620" marT="762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200" b="0" i="0" u="none" strike="noStrike" kern="1200" cap="none" spc="0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FS_NR_RedCap_OAM</a:t>
                      </a:r>
                      <a:endParaRPr kumimoji="0" lang="zh-CN" altLang="en-US" sz="12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Study on management aspects of </a:t>
                      </a:r>
                      <a:r>
                        <a:rPr lang="en-US" sz="12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RedCap</a:t>
                      </a:r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 feature</a:t>
                      </a: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2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1020017</a:t>
                      </a:r>
                      <a:endParaRPr kumimoji="0" lang="zh-CN" altLang="en-US" sz="12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2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China Unicom, </a:t>
                      </a:r>
                      <a:r>
                        <a:rPr kumimoji="0" lang="en-US" altLang="zh-CN" sz="1200" b="0" i="0" u="none" strike="noStrike" kern="1200" cap="none" spc="0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Asiainfo</a:t>
                      </a:r>
                      <a:endParaRPr kumimoji="0" lang="zh-CN" altLang="en-US" sz="12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kern="120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Calibri" panose="020F0502020204030204" pitchFamily="34" charset="0"/>
                        </a:rPr>
                        <a:t>SP-231734</a:t>
                      </a:r>
                      <a:endParaRPr lang="zh-CN" sz="1100" kern="100">
                        <a:effectLst/>
                        <a:latin typeface="+mn-lt"/>
                        <a:ea typeface="等线" panose="02010600030101010101" pitchFamily="2" charset="-122"/>
                        <a:cs typeface="Kartika"/>
                      </a:endParaRPr>
                    </a:p>
                  </a:txBody>
                  <a:tcPr marL="9525" marR="9525" marT="9525" marB="9525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>
                          <a:latin typeface="+mn-lt"/>
                        </a:rPr>
                        <a:t>SID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39004491"/>
                  </a:ext>
                </a:extLst>
              </a:tr>
              <a:tr h="184133">
                <a:tc vMerge="1">
                  <a:txBody>
                    <a:bodyPr/>
                    <a:lstStyle/>
                    <a:p>
                      <a:pPr marL="53975" indent="0" algn="l" fontAlgn="b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53975" indent="0" algn="l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18</a:t>
                      </a:r>
                    </a:p>
                  </a:txBody>
                  <a:tcPr marL="6350" marR="6350" marT="635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NWDAFM</a:t>
                      </a:r>
                    </a:p>
                  </a:txBody>
                  <a:tcPr marL="7620" marR="7620" marT="762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2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FS_NWDAF_OAM_Ph2</a:t>
                      </a:r>
                      <a:endParaRPr kumimoji="0" lang="zh-CN" altLang="en-US" sz="12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Study on Enhancement of Management Aspects related to NWDAF Phase 2</a:t>
                      </a: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2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1020020</a:t>
                      </a:r>
                      <a:endParaRPr kumimoji="0" lang="zh-CN" altLang="en-US" sz="12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2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China Telecom</a:t>
                      </a:r>
                      <a:endParaRPr kumimoji="0" lang="zh-CN" altLang="en-US" sz="12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kern="120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Calibri" panose="020F0502020204030204" pitchFamily="34" charset="0"/>
                        </a:rPr>
                        <a:t>SP-231724</a:t>
                      </a:r>
                      <a:endParaRPr lang="zh-CN" sz="1100" kern="100">
                        <a:effectLst/>
                        <a:latin typeface="+mn-lt"/>
                        <a:ea typeface="等线" panose="02010600030101010101" pitchFamily="2" charset="-122"/>
                        <a:cs typeface="Kartika"/>
                      </a:endParaRPr>
                    </a:p>
                  </a:txBody>
                  <a:tcPr marL="9525" marR="9525" marT="9525" marB="9525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>
                          <a:latin typeface="+mn-lt"/>
                        </a:rPr>
                        <a:t>SID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63280225"/>
                  </a:ext>
                </a:extLst>
              </a:tr>
              <a:tr h="184133">
                <a:tc vMerge="1">
                  <a:txBody>
                    <a:bodyPr/>
                    <a:lstStyle/>
                    <a:p>
                      <a:pPr marL="53975" indent="0" algn="l" fontAlgn="b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53975" indent="0" algn="l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19</a:t>
                      </a:r>
                    </a:p>
                  </a:txBody>
                  <a:tcPr marL="6350" marR="6350" marT="635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NSM</a:t>
                      </a:r>
                    </a:p>
                  </a:txBody>
                  <a:tcPr marL="7620" marR="7620" marT="762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2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FS_NetShare_OAM_Ph3</a:t>
                      </a:r>
                      <a:endParaRPr kumimoji="0" lang="zh-CN" altLang="en-US" sz="12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Study on Management of Network Sharing Phase 3</a:t>
                      </a: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2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1020015</a:t>
                      </a:r>
                      <a:endParaRPr kumimoji="0" lang="zh-CN" altLang="en-US" sz="12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2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China Unicom</a:t>
                      </a:r>
                      <a:endParaRPr kumimoji="0" lang="zh-CN" altLang="en-US" sz="12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Calibri" panose="020F0502020204030204" pitchFamily="34" charset="0"/>
                        </a:rPr>
                        <a:t>SP-231731</a:t>
                      </a:r>
                      <a:endParaRPr lang="zh-CN" sz="1100" kern="100" dirty="0">
                        <a:effectLst/>
                        <a:latin typeface="+mn-lt"/>
                        <a:ea typeface="等线" panose="02010600030101010101" pitchFamily="2" charset="-122"/>
                        <a:cs typeface="Kartika"/>
                      </a:endParaRPr>
                    </a:p>
                  </a:txBody>
                  <a:tcPr marL="9525" marR="9525" marT="9525" marB="9525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>
                          <a:latin typeface="+mn-lt"/>
                        </a:rPr>
                        <a:t>SID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1964827"/>
                  </a:ext>
                </a:extLst>
              </a:tr>
              <a:tr h="353535">
                <a:tc rowSpan="2">
                  <a:txBody>
                    <a:bodyPr/>
                    <a:lstStyle/>
                    <a:p>
                      <a:pPr marL="53975" indent="0" algn="l" defTabSz="1219170" rtl="0" eaLnBrk="1" fontAlgn="b" latinLnBrk="0" hangingPunct="1"/>
                      <a:r>
                        <a:rPr lang="en-US" sz="12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Support of New Services</a:t>
                      </a:r>
                    </a:p>
                  </a:txBody>
                  <a:tcPr marL="6350" marR="6350" marT="635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53975" indent="0" algn="l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20</a:t>
                      </a:r>
                    </a:p>
                  </a:txBody>
                  <a:tcPr marL="6350" marR="6350" marT="635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EE</a:t>
                      </a:r>
                    </a:p>
                  </a:txBody>
                  <a:tcPr marL="7620" marR="7620" marT="762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2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FS_Energy_OAM_Ph3 </a:t>
                      </a:r>
                      <a:endParaRPr kumimoji="0" lang="zh-CN" altLang="en-US" sz="12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Study on energy efficiency and energy saving aspects of 5G networks and services</a:t>
                      </a: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2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1020021</a:t>
                      </a:r>
                      <a:endParaRPr kumimoji="0" lang="zh-CN" altLang="en-US" sz="12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2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Huawei, Samsung</a:t>
                      </a:r>
                      <a:endParaRPr kumimoji="0" lang="zh-CN" altLang="en-US" sz="12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kern="120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Calibri" panose="020F0502020204030204" pitchFamily="34" charset="0"/>
                        </a:rPr>
                        <a:t>SP-231723</a:t>
                      </a:r>
                      <a:endParaRPr lang="zh-CN" sz="1100" kern="100">
                        <a:effectLst/>
                        <a:latin typeface="+mn-lt"/>
                        <a:ea typeface="等线" panose="02010600030101010101" pitchFamily="2" charset="-122"/>
                        <a:cs typeface="Kartika"/>
                      </a:endParaRPr>
                    </a:p>
                  </a:txBody>
                  <a:tcPr marL="9525" marR="9525" marT="9525" marB="9525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>
                          <a:latin typeface="+mn-lt"/>
                        </a:rPr>
                        <a:t>SID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51997468"/>
                  </a:ext>
                </a:extLst>
              </a:tr>
              <a:tr h="536440">
                <a:tc vMerge="1">
                  <a:txBody>
                    <a:bodyPr/>
                    <a:lstStyle/>
                    <a:p>
                      <a:pPr marL="53975" indent="0" algn="l" fontAlgn="b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53975" indent="0" algn="l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21</a:t>
                      </a:r>
                    </a:p>
                  </a:txBody>
                  <a:tcPr marL="6350" marR="6350" marT="635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Mexpo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7620" marR="7620" marT="762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200" b="0" i="0" u="none" strike="noStrike" kern="1200" cap="none" spc="0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FS_MExpo</a:t>
                      </a:r>
                      <a:endParaRPr kumimoji="0" lang="zh-CN" altLang="en-US" sz="12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Study on Enhanced OAM for management  exposure to external consumers</a:t>
                      </a: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2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1020022</a:t>
                      </a:r>
                      <a:endParaRPr kumimoji="0" lang="zh-CN" altLang="en-US" sz="12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2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Nokia</a:t>
                      </a:r>
                      <a:endParaRPr kumimoji="0" lang="zh-CN" altLang="en-US" sz="12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Calibri" panose="020F0502020204030204" pitchFamily="34" charset="0"/>
                        </a:rPr>
                        <a:t>SP-231728</a:t>
                      </a:r>
                      <a:endParaRPr lang="zh-CN" sz="1100" kern="100" dirty="0">
                        <a:effectLst/>
                        <a:latin typeface="+mn-lt"/>
                        <a:ea typeface="等线" panose="02010600030101010101" pitchFamily="2" charset="-122"/>
                        <a:cs typeface="Kartika"/>
                      </a:endParaRPr>
                    </a:p>
                  </a:txBody>
                  <a:tcPr marL="9525" marR="9525" marT="9525" marB="9525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>
                          <a:latin typeface="+mn-lt"/>
                        </a:rPr>
                        <a:t>SID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86280864"/>
                  </a:ext>
                </a:extLst>
              </a:tr>
            </a:tbl>
          </a:graphicData>
        </a:graphic>
      </p:graphicFrame>
      <p:sp>
        <p:nvSpPr>
          <p:cNvPr id="12" name="TextBox 11">
            <a:extLst>
              <a:ext uri="{FF2B5EF4-FFF2-40B4-BE49-F238E27FC236}">
                <a16:creationId xmlns:a16="http://schemas.microsoft.com/office/drawing/2014/main" id="{6787D70F-964F-4E07-9C5A-437628915816}"/>
              </a:ext>
            </a:extLst>
          </p:cNvPr>
          <p:cNvSpPr txBox="1"/>
          <p:nvPr/>
        </p:nvSpPr>
        <p:spPr>
          <a:xfrm>
            <a:off x="120650" y="727854"/>
            <a:ext cx="819679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1313" indent="-341313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  <a:defRPr/>
            </a:pPr>
            <a:r>
              <a:rPr lang="en-US" altLang="zh-CN" sz="1400" b="1" kern="0" dirty="0">
                <a:solidFill>
                  <a:srgbClr val="FF0000"/>
                </a:solidFill>
                <a:latin typeface="+mn-lt"/>
                <a:ea typeface="MS PGothic" panose="020B0600070205080204" pitchFamily="34" charset="-128"/>
              </a:rPr>
              <a:t>21 </a:t>
            </a:r>
            <a:r>
              <a:rPr lang="en-US" altLang="zh-CN" sz="1400" kern="0" dirty="0">
                <a:latin typeface="+mn-lt"/>
                <a:ea typeface="MS PGothic" panose="020B0600070205080204" pitchFamily="34" charset="-128"/>
              </a:rPr>
              <a:t>topics including:  </a:t>
            </a:r>
            <a:r>
              <a:rPr lang="en-US" altLang="zh-CN" sz="1400" b="1" kern="0" dirty="0">
                <a:solidFill>
                  <a:srgbClr val="FF0000"/>
                </a:solidFill>
                <a:latin typeface="+mn-lt"/>
                <a:ea typeface="MS PGothic" panose="020B0600070205080204" pitchFamily="34" charset="-128"/>
              </a:rPr>
              <a:t>13</a:t>
            </a:r>
            <a:r>
              <a:rPr lang="en-US" altLang="zh-CN" sz="1400" kern="0" dirty="0">
                <a:latin typeface="+mn-lt"/>
                <a:ea typeface="MS PGothic" panose="020B0600070205080204" pitchFamily="34" charset="-128"/>
              </a:rPr>
              <a:t> OAM prime features and </a:t>
            </a:r>
            <a:r>
              <a:rPr lang="en-US" altLang="zh-CN" sz="1400" b="1" kern="0" dirty="0">
                <a:solidFill>
                  <a:srgbClr val="FF0000"/>
                </a:solidFill>
                <a:latin typeface="+mn-lt"/>
                <a:ea typeface="MS PGothic" panose="020B0600070205080204" pitchFamily="34" charset="-128"/>
              </a:rPr>
              <a:t>8</a:t>
            </a:r>
            <a:r>
              <a:rPr lang="en-US" altLang="zh-CN" sz="1400" kern="0" dirty="0">
                <a:latin typeface="+mn-lt"/>
                <a:ea typeface="MS PGothic" panose="020B0600070205080204" pitchFamily="34" charset="-128"/>
              </a:rPr>
              <a:t> OAM support to network features </a:t>
            </a:r>
            <a:r>
              <a:rPr lang="en-US" altLang="zh-CN" sz="1400" kern="0">
                <a:latin typeface="+mn-lt"/>
                <a:ea typeface="MS PGothic" panose="020B0600070205080204" pitchFamily="34" charset="-128"/>
              </a:rPr>
              <a:t>(in red </a:t>
            </a:r>
            <a:r>
              <a:rPr lang="en-US" altLang="zh-CN" sz="1400" kern="0" dirty="0">
                <a:latin typeface="+mn-lt"/>
                <a:ea typeface="MS PGothic" panose="020B0600070205080204" pitchFamily="34" charset="-128"/>
              </a:rPr>
              <a:t>background).</a:t>
            </a:r>
          </a:p>
        </p:txBody>
      </p:sp>
    </p:spTree>
    <p:extLst>
      <p:ext uri="{BB962C8B-B14F-4D97-AF65-F5344CB8AC3E}">
        <p14:creationId xmlns:p14="http://schemas.microsoft.com/office/powerpoint/2010/main" val="575577141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F2AB7FE7-54B9-4D70-8A6B-4EE6D774AD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2463" y="228600"/>
            <a:ext cx="9102725" cy="1143000"/>
          </a:xfrm>
        </p:spPr>
        <p:txBody>
          <a:bodyPr/>
          <a:lstStyle/>
          <a:p>
            <a:r>
              <a:rPr lang="en-US" altLang="zh-CN" dirty="0"/>
              <a:t>3GPP SA5 meeting calendar (2024)</a:t>
            </a:r>
            <a:endParaRPr lang="zh-CN" altLang="en-US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5B454656-25E8-49F1-BCDE-F5214B446ED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80864840"/>
              </p:ext>
            </p:extLst>
          </p:nvPr>
        </p:nvGraphicFramePr>
        <p:xfrm>
          <a:off x="652463" y="1701397"/>
          <a:ext cx="10443906" cy="30556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41164">
                  <a:extLst>
                    <a:ext uri="{9D8B030D-6E8A-4147-A177-3AD203B41FA5}">
                      <a16:colId xmlns:a16="http://schemas.microsoft.com/office/drawing/2014/main" val="2472396523"/>
                    </a:ext>
                  </a:extLst>
                </a:gridCol>
                <a:gridCol w="4121440">
                  <a:extLst>
                    <a:ext uri="{9D8B030D-6E8A-4147-A177-3AD203B41FA5}">
                      <a16:colId xmlns:a16="http://schemas.microsoft.com/office/drawing/2014/main" val="906508873"/>
                    </a:ext>
                  </a:extLst>
                </a:gridCol>
                <a:gridCol w="3481302">
                  <a:extLst>
                    <a:ext uri="{9D8B030D-6E8A-4147-A177-3AD203B41FA5}">
                      <a16:colId xmlns:a16="http://schemas.microsoft.com/office/drawing/2014/main" val="52045949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Meeting info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CN" sz="18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800" b="1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DateTime</a:t>
                      </a:r>
                      <a:endParaRPr lang="en-US" altLang="zh-CN" sz="18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  <a:p>
                      <a:pPr algn="ctr" fontAlgn="ctr"/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Location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2574165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b="1" dirty="0">
                          <a:latin typeface="+mn-lt"/>
                        </a:rPr>
                        <a:t>SA5#153</a:t>
                      </a:r>
                      <a:endParaRPr lang="zh-CN" altLang="en-US" sz="1800" b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800" dirty="0">
                          <a:latin typeface="+mn-lt"/>
                        </a:rPr>
                        <a:t>29 Jan 2024 – 2 Feb 2024</a:t>
                      </a:r>
                      <a:endParaRPr lang="zh-CN" altLang="en-US" sz="18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800" dirty="0">
                          <a:latin typeface="+mn-lt"/>
                        </a:rPr>
                        <a:t>Sevilla, ES</a:t>
                      </a:r>
                      <a:endParaRPr lang="zh-CN" altLang="en-US" sz="18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9926776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800" b="1" dirty="0">
                          <a:latin typeface="+mn-lt"/>
                        </a:rPr>
                        <a:t>SA5#154</a:t>
                      </a:r>
                      <a:endParaRPr lang="zh-CN" altLang="en-US" sz="1800" b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800" dirty="0">
                          <a:latin typeface="+mn-lt"/>
                        </a:rPr>
                        <a:t>15 Apr 2024 - 19 Apr 2024 </a:t>
                      </a:r>
                      <a:endParaRPr lang="zh-CN" altLang="en-US" sz="18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800" dirty="0">
                          <a:latin typeface="+mn-lt"/>
                        </a:rPr>
                        <a:t>Changsha , CN</a:t>
                      </a:r>
                      <a:endParaRPr lang="zh-CN" altLang="en-US" sz="18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0308785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800" b="1" dirty="0">
                          <a:latin typeface="+mn-lt"/>
                        </a:rPr>
                        <a:t>SA5#155</a:t>
                      </a:r>
                      <a:endParaRPr lang="zh-CN" altLang="en-US" sz="1800" b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800" dirty="0">
                          <a:latin typeface="+mn-lt"/>
                        </a:rPr>
                        <a:t>27 May 2024 - 31 May 2024</a:t>
                      </a:r>
                      <a:endParaRPr lang="zh-CN" altLang="en-US" sz="18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800" dirty="0" err="1">
                          <a:latin typeface="+mn-lt"/>
                        </a:rPr>
                        <a:t>Jeju</a:t>
                      </a:r>
                      <a:r>
                        <a:rPr lang="en-US" altLang="zh-CN" sz="1800" dirty="0">
                          <a:latin typeface="+mn-lt"/>
                        </a:rPr>
                        <a:t>, KR</a:t>
                      </a:r>
                      <a:endParaRPr lang="zh-CN" altLang="en-US" sz="18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8237174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800" b="1" dirty="0">
                          <a:latin typeface="+mn-lt"/>
                        </a:rPr>
                        <a:t>SA5#156</a:t>
                      </a:r>
                      <a:endParaRPr lang="zh-CN" altLang="en-US" sz="1800" b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800" dirty="0">
                          <a:latin typeface="+mn-lt"/>
                        </a:rPr>
                        <a:t>19 Aug 2024 - 23 Aug 2024 </a:t>
                      </a:r>
                      <a:endParaRPr lang="zh-CN" altLang="en-US" sz="18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800" dirty="0">
                          <a:latin typeface="+mn-lt"/>
                        </a:rPr>
                        <a:t>Maastricht , NL</a:t>
                      </a:r>
                      <a:endParaRPr lang="zh-CN" altLang="en-US" sz="18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40418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800" b="1" dirty="0">
                          <a:latin typeface="+mn-lt"/>
                        </a:rPr>
                        <a:t>SA5#157</a:t>
                      </a:r>
                      <a:endParaRPr lang="zh-CN" altLang="en-US" sz="1800" b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800" dirty="0">
                          <a:latin typeface="+mn-lt"/>
                        </a:rPr>
                        <a:t>14 Oct 2024 - 18 Oct 2024</a:t>
                      </a:r>
                      <a:endParaRPr lang="zh-CN" altLang="en-US" sz="18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800" dirty="0">
                          <a:latin typeface="+mn-lt"/>
                        </a:rPr>
                        <a:t>India , IN</a:t>
                      </a:r>
                      <a:endParaRPr lang="zh-CN" altLang="en-US" sz="18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827077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800" b="1" dirty="0">
                          <a:latin typeface="+mn-lt"/>
                        </a:rPr>
                        <a:t>SA5#158</a:t>
                      </a:r>
                      <a:endParaRPr lang="zh-CN" altLang="en-US" sz="1800" b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800" dirty="0">
                          <a:latin typeface="+mn-lt"/>
                        </a:rPr>
                        <a:t>18 Nov 2024 - 22 Nov 2024</a:t>
                      </a:r>
                      <a:endParaRPr lang="zh-CN" altLang="en-US" sz="18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800" dirty="0">
                          <a:latin typeface="+mn-lt"/>
                        </a:rPr>
                        <a:t>Orlando , US</a:t>
                      </a:r>
                      <a:endParaRPr lang="zh-CN" altLang="en-US" sz="18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482462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36587125"/>
      </p:ext>
    </p:extLst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9E029159-9E5C-44D6-9C0E-F6157B05AA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2463" y="228600"/>
            <a:ext cx="9102725" cy="1143000"/>
          </a:xfrm>
        </p:spPr>
        <p:txBody>
          <a:bodyPr/>
          <a:lstStyle/>
          <a:p>
            <a:r>
              <a:rPr lang="en-US" altLang="zh-CN" dirty="0"/>
              <a:t>Useful 3GPP SA5 links</a:t>
            </a:r>
            <a:endParaRPr lang="zh-CN" altLang="en-US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C3E18AD-BB01-4E29-A570-38879D8D6C6E}"/>
              </a:ext>
            </a:extLst>
          </p:cNvPr>
          <p:cNvSpPr/>
          <p:nvPr/>
        </p:nvSpPr>
        <p:spPr>
          <a:xfrm>
            <a:off x="1011577" y="1742303"/>
            <a:ext cx="8743611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altLang="zh-CN" sz="1800" dirty="0">
                <a:latin typeface="+mn-lt"/>
              </a:rPr>
              <a:t>3GPP SA5 Wiki page:</a:t>
            </a:r>
            <a:r>
              <a:rPr lang="zh-CN" altLang="en-US" sz="1800" dirty="0">
                <a:latin typeface="+mn-lt"/>
              </a:rPr>
              <a:t> </a:t>
            </a:r>
            <a:r>
              <a:rPr lang="en-US" altLang="zh-CN" sz="1800" dirty="0">
                <a:latin typeface="+mn-lt"/>
                <a:hlinkClick r:id="rId2"/>
              </a:rPr>
              <a:t>https://forge.3gpp.org/rep/sa5/MnS/-/wikis/home</a:t>
            </a:r>
            <a:endParaRPr lang="en-US" altLang="zh-CN" sz="1800" dirty="0">
              <a:latin typeface="+mn-lt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en-US" altLang="zh-CN" sz="1800" dirty="0">
              <a:latin typeface="+mn-lt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altLang="zh-CN" sz="1800" dirty="0">
                <a:latin typeface="+mn-lt"/>
              </a:rPr>
              <a:t>3GPP SA5 TS 28 series specifications: </a:t>
            </a:r>
          </a:p>
          <a:p>
            <a:r>
              <a:rPr lang="en-US" altLang="zh-CN" sz="1800" dirty="0">
                <a:latin typeface="+mn-lt"/>
                <a:hlinkClick r:id="rId3"/>
              </a:rPr>
              <a:t>https://portal.3gpp.org/Specifications.aspx?q=1&amp;series=22&amp;releases=all&amp;draft=False&amp;underCC=False&amp;withACC=False&amp;withBCC=False&amp;numberNYA=False</a:t>
            </a:r>
            <a:endParaRPr lang="en-US" altLang="zh-CN" sz="1800" dirty="0">
              <a:latin typeface="+mn-lt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en-US" altLang="zh-CN" sz="1800" dirty="0">
              <a:latin typeface="+mn-lt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altLang="zh-CN" sz="1800" dirty="0">
                <a:latin typeface="+mn-lt"/>
              </a:rPr>
              <a:t>3GPP SA5 TS 32 series specifications:</a:t>
            </a:r>
          </a:p>
          <a:p>
            <a:r>
              <a:rPr lang="en-US" altLang="zh-CN" sz="1800" dirty="0">
                <a:latin typeface="+mn-lt"/>
                <a:hlinkClick r:id="rId4"/>
              </a:rPr>
              <a:t>https://portal.3gpp.org/Specifications.aspx?q=1&amp;series=26&amp;releases=all&amp;draft=False&amp;underCC=False&amp;withACC=False&amp;withBCC=False&amp;numberNYA=False</a:t>
            </a:r>
            <a:endParaRPr lang="en-US" altLang="zh-CN" sz="1800" dirty="0">
              <a:latin typeface="+mn-lt"/>
            </a:endParaRPr>
          </a:p>
          <a:p>
            <a:endParaRPr lang="zh-CN" altLang="en-US" sz="18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873926118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164513</TotalTime>
  <Words>2428</Words>
  <Application>Microsoft Office PowerPoint</Application>
  <PresentationFormat>Widescreen</PresentationFormat>
  <Paragraphs>628</Paragraphs>
  <Slides>10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11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22" baseType="lpstr">
      <vt:lpstr>Kartika</vt:lpstr>
      <vt:lpstr>Montserrat</vt:lpstr>
      <vt:lpstr>MS PGothic</vt:lpstr>
      <vt:lpstr>MS PGothic</vt:lpstr>
      <vt:lpstr>等线</vt:lpstr>
      <vt:lpstr>宋体</vt:lpstr>
      <vt:lpstr>微软雅黑</vt:lpstr>
      <vt:lpstr>Arial</vt:lpstr>
      <vt:lpstr>Calibri</vt:lpstr>
      <vt:lpstr>Times New Roman</vt:lpstr>
      <vt:lpstr>Wingdings</vt:lpstr>
      <vt:lpstr>Office Theme</vt:lpstr>
      <vt:lpstr>   SA5 Rel-18 and Rel-19  work progress  SA5#154, 15 – 19 Apr, 2024 </vt:lpstr>
      <vt:lpstr>Content</vt:lpstr>
      <vt:lpstr>Overview of Rel-18 SA5 OAM WIs/SIs</vt:lpstr>
      <vt:lpstr>Overview of SA5 5G specifications</vt:lpstr>
      <vt:lpstr>Rel-18 SA5 Stage 3 in forge</vt:lpstr>
      <vt:lpstr>PowerPoint Presentation</vt:lpstr>
      <vt:lpstr>PowerPoint Presentation</vt:lpstr>
      <vt:lpstr>3GPP SA5 meeting calendar (2024)</vt:lpstr>
      <vt:lpstr>Useful 3GPP SA5 links</vt:lpstr>
      <vt:lpstr>Thank you!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Zou Lan</dc:creator>
  <dc:description>© 2009  All rights reserved</dc:description>
  <cp:lastModifiedBy>ZL0418-1</cp:lastModifiedBy>
  <cp:revision>3830</cp:revision>
  <dcterms:created xsi:type="dcterms:W3CDTF">2008-08-30T09:32:10Z</dcterms:created>
  <dcterms:modified xsi:type="dcterms:W3CDTF">2024-04-18T10:33:09Z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(3)QmD0dMypj2oETm9iiHIQq3vdvu76FDzejqMNzuKgTnN+wlaJLz+L9auDQdQdNkhnpMHL8lim
05Z2ySR0HPHcuB/IbYi+bZOZY3j21DcWqUdIZCJ86R13u9I5nXNpwRmU/hHLemKFcgLwEtDw
3ImbHJVz4a4F1/lkiDnZzKSchou711wETVS4XIWEfmeL/d8OP1FRg8y2T8a0/tnCLDI8x1w3
XbgtmbRv+HOpybH7R+</vt:lpwstr>
  </property>
  <property fmtid="{D5CDD505-2E9C-101B-9397-08002B2CF9AE}" pid="3" name="_2015_ms_pID_7253431">
    <vt:lpwstr>AWbupMkDIq4SKgzFXXQ9tSpx8NeGdREVqRqE35DQ5JwQBf1AqkjJG2
qK6xPGdq+ktsSJfLxqCKWnY9hjOTK6C5BBPxsqbmkF2gWFJWjn10Yh9AEVNXgHI1lUWhMPnV
mgqBXyiALkmxiQs4lPWdd5y0l6DH9T1hhApmWxh5/IE9PSpxIUL6GRvbUTjSsmpt4Xl88JBE
gP739fbQl/rEtCvXYC+Z6ndqZ0EKFI4PxP1e</vt:lpwstr>
  </property>
  <property fmtid="{D5CDD505-2E9C-101B-9397-08002B2CF9AE}" pid="4" name="_2015_ms_pID_7253432">
    <vt:lpwstr>OA==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1698067796</vt:lpwstr>
  </property>
</Properties>
</file>